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drawings/drawing2.xml" ContentType="application/vnd.openxmlformats-officedocument.drawingml.chartshapes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drawings/drawing9.xml" ContentType="application/vnd.openxmlformats-officedocument.drawingml.chartshapes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rawings/drawing7.xml" ContentType="application/vnd.openxmlformats-officedocument.drawingml.chartshapes+xml"/>
  <Override PartName="/ppt/drawings/drawing11.xml" ContentType="application/vnd.openxmlformats-officedocument.drawingml.chartshap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emf" ContentType="image/x-emf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charts/chart21.xml" ContentType="application/vnd.openxmlformats-officedocument.drawingml.char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drawings/drawing8.xml" ContentType="application/vnd.openxmlformats-officedocument.drawingml.chartshapes+xml"/>
  <Override PartName="/ppt/drawings/drawing12.xml" ContentType="application/vnd.openxmlformats-officedocument.drawingml.chartshapes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83" r:id="rId3"/>
    <p:sldId id="264" r:id="rId4"/>
    <p:sldId id="263" r:id="rId5"/>
    <p:sldId id="261" r:id="rId6"/>
    <p:sldId id="269" r:id="rId7"/>
    <p:sldId id="279" r:id="rId8"/>
    <p:sldId id="276" r:id="rId9"/>
    <p:sldId id="277" r:id="rId10"/>
    <p:sldId id="278" r:id="rId11"/>
    <p:sldId id="280" r:id="rId12"/>
    <p:sldId id="265" r:id="rId13"/>
    <p:sldId id="267" r:id="rId14"/>
    <p:sldId id="268" r:id="rId15"/>
    <p:sldId id="266" r:id="rId16"/>
    <p:sldId id="270" r:id="rId17"/>
    <p:sldId id="271" r:id="rId18"/>
    <p:sldId id="281" r:id="rId19"/>
    <p:sldId id="273" r:id="rId20"/>
    <p:sldId id="282" r:id="rId21"/>
    <p:sldId id="275" r:id="rId22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58">
          <p15:clr>
            <a:srgbClr val="A4A3A4"/>
          </p15:clr>
        </p15:guide>
        <p15:guide id="2" pos="1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30" autoAdjust="0"/>
  </p:normalViewPr>
  <p:slideViewPr>
    <p:cSldViewPr>
      <p:cViewPr>
        <p:scale>
          <a:sx n="100" d="100"/>
          <a:sy n="100" d="100"/>
        </p:scale>
        <p:origin x="-432" y="450"/>
      </p:cViewPr>
      <p:guideLst>
        <p:guide orient="horz" pos="758"/>
        <p:guide pos="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Office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Office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Office_Excel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Office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Office_Excel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Office_Excel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Office_Excel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_____Microsoft_Office_Excel23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грн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7779468892119624E-2"/>
          <c:y val="7.2751322751322831E-2"/>
          <c:w val="0.90156911522700578"/>
          <c:h val="0.68473159605049461"/>
        </c:manualLayout>
      </c:layout>
      <c:barChart>
        <c:barDir val="col"/>
        <c:grouping val="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Лист1!$B$2:$L$2</c:f>
              <c:numCache>
                <c:formatCode>0</c:formatCode>
                <c:ptCount val="6"/>
                <c:pt idx="0">
                  <c:v>2680</c:v>
                </c:pt>
                <c:pt idx="1">
                  <c:v>3521</c:v>
                </c:pt>
                <c:pt idx="2">
                  <c:v>3867</c:v>
                </c:pt>
                <c:pt idx="3">
                  <c:v>4440</c:v>
                </c:pt>
                <c:pt idx="4">
                  <c:v>3555</c:v>
                </c:pt>
                <c:pt idx="5">
                  <c:v>3555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Лист1!$B$3:$L$3</c:f>
              <c:numCache>
                <c:formatCode>0</c:formatCode>
                <c:ptCount val="6"/>
                <c:pt idx="0">
                  <c:v>336</c:v>
                </c:pt>
                <c:pt idx="1">
                  <c:v>370</c:v>
                </c:pt>
                <c:pt idx="2">
                  <c:v>400</c:v>
                </c:pt>
                <c:pt idx="3">
                  <c:v>500</c:v>
                </c:pt>
                <c:pt idx="4">
                  <c:v>375</c:v>
                </c:pt>
                <c:pt idx="5">
                  <c:v>375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Лист1!$B$4:$L$4</c:f>
              <c:numCache>
                <c:formatCode>0</c:formatCode>
                <c:ptCount val="6"/>
                <c:pt idx="0">
                  <c:v>800</c:v>
                </c:pt>
                <c:pt idx="1">
                  <c:v>1000</c:v>
                </c:pt>
                <c:pt idx="2">
                  <c:v>1200</c:v>
                </c:pt>
                <c:pt idx="3" formatCode="#,##0">
                  <c:v>1500</c:v>
                </c:pt>
                <c:pt idx="4" formatCode="#,##0">
                  <c:v>1030</c:v>
                </c:pt>
                <c:pt idx="5">
                  <c:v>1020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Лист1!$B$5:$L$5</c:f>
              <c:numCache>
                <c:formatCode>#,##0</c:formatCode>
                <c:ptCount val="6"/>
                <c:pt idx="0" formatCode="0">
                  <c:v>2210.1999999999998</c:v>
                </c:pt>
                <c:pt idx="1">
                  <c:v>2436.4</c:v>
                </c:pt>
                <c:pt idx="2">
                  <c:v>2646.8</c:v>
                </c:pt>
                <c:pt idx="3">
                  <c:v>2497</c:v>
                </c:pt>
                <c:pt idx="4">
                  <c:v>1670</c:v>
                </c:pt>
                <c:pt idx="5" formatCode="0">
                  <c:v>1400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Лист1!$B$6:$L$6</c:f>
              <c:numCache>
                <c:formatCode>0</c:formatCode>
                <c:ptCount val="6"/>
                <c:pt idx="0">
                  <c:v>200</c:v>
                </c:pt>
                <c:pt idx="1">
                  <c:v>271</c:v>
                </c:pt>
                <c:pt idx="2">
                  <c:v>312</c:v>
                </c:pt>
                <c:pt idx="3">
                  <c:v>340</c:v>
                </c:pt>
                <c:pt idx="4">
                  <c:v>290</c:v>
                </c:pt>
                <c:pt idx="5">
                  <c:v>290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Лист1!$B$7:$L$7</c:f>
              <c:numCache>
                <c:formatCode>0</c:formatCode>
                <c:ptCount val="6"/>
                <c:pt idx="0">
                  <c:v>40</c:v>
                </c:pt>
                <c:pt idx="1">
                  <c:v>32</c:v>
                </c:pt>
                <c:pt idx="2">
                  <c:v>35</c:v>
                </c:pt>
                <c:pt idx="3">
                  <c:v>40</c:v>
                </c:pt>
                <c:pt idx="4">
                  <c:v>30</c:v>
                </c:pt>
                <c:pt idx="5">
                  <c:v>30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Лист1!$B$8:$L$8</c:f>
              <c:numCache>
                <c:formatCode>0</c:formatCode>
                <c:ptCount val="6"/>
                <c:pt idx="0">
                  <c:v>280</c:v>
                </c:pt>
                <c:pt idx="1">
                  <c:v>590</c:v>
                </c:pt>
                <c:pt idx="2">
                  <c:v>680</c:v>
                </c:pt>
                <c:pt idx="3" formatCode="#,##0">
                  <c:v>2050</c:v>
                </c:pt>
                <c:pt idx="4" formatCode="#,##0">
                  <c:v>2115</c:v>
                </c:pt>
                <c:pt idx="5">
                  <c:v>2315</c:v>
                </c:pt>
              </c:numCache>
            </c:numRef>
          </c:val>
        </c:ser>
        <c:dLbls/>
        <c:gapWidth val="80"/>
        <c:overlap val="100"/>
        <c:axId val="89373696"/>
        <c:axId val="89383680"/>
      </c:barChart>
      <c:catAx>
        <c:axId val="89373696"/>
        <c:scaling>
          <c:orientation val="minMax"/>
        </c:scaling>
        <c:axPos val="b"/>
        <c:numFmt formatCode="General" sourceLinked="0"/>
        <c:tickLblPos val="nextTo"/>
        <c:crossAx val="89383680"/>
        <c:crosses val="autoZero"/>
        <c:auto val="1"/>
        <c:lblAlgn val="ctr"/>
        <c:lblOffset val="100"/>
      </c:catAx>
      <c:valAx>
        <c:axId val="89383680"/>
        <c:scaling>
          <c:orientation val="minMax"/>
          <c:max val="12000"/>
        </c:scaling>
        <c:axPos val="l"/>
        <c:numFmt formatCode="0" sourceLinked="1"/>
        <c:tickLblPos val="nextTo"/>
        <c:crossAx val="893736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4205827882538706E-2"/>
          <c:y val="0.85605491631917363"/>
          <c:w val="0.84890626921111101"/>
          <c:h val="6.5608645444111893E-2"/>
        </c:manualLayout>
      </c:layout>
      <c:txPr>
        <a:bodyPr/>
        <a:lstStyle/>
        <a:p>
          <a:pPr>
            <a:defRPr sz="900"/>
          </a:pPr>
          <a:endParaRPr lang="uk-UA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sz="700"/>
      </a:pPr>
      <a:endParaRPr lang="uk-UA"/>
    </a:p>
  </c:tx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>
        <c:manualLayout>
          <c:layoutTarget val="inner"/>
          <c:xMode val="edge"/>
          <c:yMode val="edge"/>
          <c:x val="0.141583722840319"/>
          <c:y val="5.7163275071341627E-2"/>
          <c:w val="0.46454783793864213"/>
          <c:h val="0.71850739798727081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                          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0.42582488407655039</c:v>
                </c:pt>
                <c:pt idx="1">
                  <c:v>0.54251885393170796</c:v>
                </c:pt>
                <c:pt idx="2">
                  <c:v>0.56474311591919235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Харьков  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0.11986820218886075</c:v>
                </c:pt>
                <c:pt idx="1">
                  <c:v>9.9641063185343298E-2</c:v>
                </c:pt>
                <c:pt idx="2">
                  <c:v>0.11379413747724729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                        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9.1294351976437482E-2</c:v>
                </c:pt>
                <c:pt idx="1">
                  <c:v>8.1072687715628339E-2</c:v>
                </c:pt>
                <c:pt idx="2">
                  <c:v>8.1384284221765052E-2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Днепропетровск                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6.9176193049184029E-2</c:v>
                </c:pt>
                <c:pt idx="1">
                  <c:v>5.0968346571855901E-2</c:v>
                </c:pt>
                <c:pt idx="2">
                  <c:v>4.4142156722304669E-2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    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5.3898665423557632E-2</c:v>
                </c:pt>
                <c:pt idx="1">
                  <c:v>4.8192646507613228E-2</c:v>
                </c:pt>
                <c:pt idx="2">
                  <c:v>4.1922366553786283E-2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Запорожье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3.6180829987180439E-2</c:v>
                </c:pt>
                <c:pt idx="1">
                  <c:v>3.1152319823345327E-2</c:v>
                </c:pt>
                <c:pt idx="2">
                  <c:v>2.6034307237142437E-2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0.20375687329822964</c:v>
                </c:pt>
                <c:pt idx="1">
                  <c:v>0.14645408226450596</c:v>
                </c:pt>
                <c:pt idx="2">
                  <c:v>0.1279796318685622</c:v>
                </c:pt>
              </c:numCache>
            </c:numRef>
          </c:val>
        </c:ser>
        <c:dLbls>
          <c:showVal val="1"/>
        </c:dLbls>
        <c:overlap val="100"/>
        <c:axId val="111401216"/>
        <c:axId val="93729152"/>
      </c:barChart>
      <c:catAx>
        <c:axId val="11140121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3729152"/>
        <c:crosses val="autoZero"/>
        <c:auto val="1"/>
        <c:lblAlgn val="ctr"/>
        <c:lblOffset val="100"/>
      </c:catAx>
      <c:valAx>
        <c:axId val="9372915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401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609079149935723"/>
          <c:y val="0.19488758101665896"/>
          <c:w val="0.32823014704715298"/>
          <c:h val="0.6102245031871022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>
        <c:manualLayout>
          <c:layoutTarget val="inner"/>
          <c:xMode val="edge"/>
          <c:yMode val="edge"/>
          <c:x val="0.14821932958109213"/>
          <c:y val="5.6154934559603818E-2"/>
          <c:w val="0.49536802425803211"/>
          <c:h val="0.79521067453946803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                          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0.27303257308485007</c:v>
                </c:pt>
                <c:pt idx="1">
                  <c:v>0.35861417758520941</c:v>
                </c:pt>
                <c:pt idx="2">
                  <c:v>0.42848234495343146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8.7047675873035829E-2</c:v>
                </c:pt>
                <c:pt idx="1">
                  <c:v>8.866571286786587E-2</c:v>
                </c:pt>
                <c:pt idx="2">
                  <c:v>7.5832916615908116E-2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                        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6.9823709571029374E-2</c:v>
                </c:pt>
                <c:pt idx="1">
                  <c:v>4.2098273333627978E-2</c:v>
                </c:pt>
                <c:pt idx="2">
                  <c:v>7.4574671361162401E-2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                         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5.0782372599305368E-2</c:v>
                </c:pt>
                <c:pt idx="1">
                  <c:v>6.094828863353851E-2</c:v>
                </c:pt>
                <c:pt idx="2">
                  <c:v>5.4700018826824771E-2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  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4.7005307050796079E-2</c:v>
                </c:pt>
                <c:pt idx="1">
                  <c:v>4.4285975824817705E-2</c:v>
                </c:pt>
                <c:pt idx="2">
                  <c:v>4.7950474376350784E-2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Запорожье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2.5911217063577883E-2</c:v>
                </c:pt>
                <c:pt idx="1">
                  <c:v>3.8152182517570896E-2</c:v>
                </c:pt>
                <c:pt idx="2">
                  <c:v>2.9660341932620411E-2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0.44639714475740566</c:v>
                </c:pt>
                <c:pt idx="1">
                  <c:v>0.36723538923736981</c:v>
                </c:pt>
                <c:pt idx="2">
                  <c:v>0.28879923193370233</c:v>
                </c:pt>
              </c:numCache>
            </c:numRef>
          </c:val>
        </c:ser>
        <c:dLbls>
          <c:showVal val="1"/>
        </c:dLbls>
        <c:overlap val="100"/>
        <c:axId val="111528576"/>
        <c:axId val="111616384"/>
      </c:barChart>
      <c:catAx>
        <c:axId val="11152857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616384"/>
        <c:crosses val="autoZero"/>
        <c:auto val="1"/>
        <c:lblAlgn val="ctr"/>
        <c:lblOffset val="100"/>
      </c:catAx>
      <c:valAx>
        <c:axId val="11161638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528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710206857878725"/>
          <c:y val="0.12097664009142603"/>
          <c:w val="0.34652147500467323"/>
          <c:h val="0.68029339337705097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                          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0.33802885552739342</c:v>
                </c:pt>
                <c:pt idx="1">
                  <c:v>0.55015437922889798</c:v>
                </c:pt>
                <c:pt idx="2">
                  <c:v>0.6224256556778438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0.13187268473386621</c:v>
                </c:pt>
                <c:pt idx="1">
                  <c:v>0.11257579573609035</c:v>
                </c:pt>
                <c:pt idx="2">
                  <c:v>0.10400261374264888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                        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9.0076038214076851E-2</c:v>
                </c:pt>
                <c:pt idx="1">
                  <c:v>4.1230171229359153E-2</c:v>
                </c:pt>
                <c:pt idx="2">
                  <c:v>6.4604287050442716E-2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Запорожье                     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8.0108208227724687E-2</c:v>
                </c:pt>
                <c:pt idx="1">
                  <c:v>5.9956634585178713E-2</c:v>
                </c:pt>
                <c:pt idx="2">
                  <c:v>5.264257069276989E-2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  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7.1919477480990451E-2</c:v>
                </c:pt>
                <c:pt idx="1">
                  <c:v>6.3717749564973794E-2</c:v>
                </c:pt>
                <c:pt idx="2">
                  <c:v>2.3067560122487157E-2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Львов    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3.3534802105673632E-2</c:v>
                </c:pt>
                <c:pt idx="1">
                  <c:v>2.626056353812518E-2</c:v>
                </c:pt>
                <c:pt idx="2">
                  <c:v>2.3938807672103438E-2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0.25445993371027492</c:v>
                </c:pt>
                <c:pt idx="1">
                  <c:v>0.14610470611737522</c:v>
                </c:pt>
                <c:pt idx="2">
                  <c:v>0.10931850504170455</c:v>
                </c:pt>
              </c:numCache>
            </c:numRef>
          </c:val>
        </c:ser>
        <c:dLbls>
          <c:showVal val="1"/>
        </c:dLbls>
        <c:overlap val="100"/>
        <c:axId val="111855104"/>
        <c:axId val="111856640"/>
      </c:barChart>
      <c:catAx>
        <c:axId val="11185510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856640"/>
        <c:crosses val="autoZero"/>
        <c:auto val="1"/>
        <c:lblAlgn val="ctr"/>
        <c:lblOffset val="100"/>
      </c:catAx>
      <c:valAx>
        <c:axId val="11185664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855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729998254162225"/>
          <c:y val="9.5536516013169703E-2"/>
          <c:w val="0.32375470185852412"/>
          <c:h val="0.75709130363799626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                          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0.38921174191625701</c:v>
                </c:pt>
                <c:pt idx="1">
                  <c:v>0.49586602774892435</c:v>
                </c:pt>
                <c:pt idx="2">
                  <c:v>0.52599922578147673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   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0.14736998956936384</c:v>
                </c:pt>
                <c:pt idx="1">
                  <c:v>8.2089317709714421E-2</c:v>
                </c:pt>
                <c:pt idx="2">
                  <c:v>0.14388851253266238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Днепропетровск                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0.14629712412457166</c:v>
                </c:pt>
                <c:pt idx="1">
                  <c:v>0.12553032890816587</c:v>
                </c:pt>
                <c:pt idx="2">
                  <c:v>8.6620536146327295E-2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                       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0.11098196990016389</c:v>
                </c:pt>
                <c:pt idx="1">
                  <c:v>0.11944675923976486</c:v>
                </c:pt>
                <c:pt idx="2">
                  <c:v>0.12751379076744421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    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4.2080166890180314E-2</c:v>
                </c:pt>
                <c:pt idx="1">
                  <c:v>2.6552853367227826E-2</c:v>
                </c:pt>
                <c:pt idx="2">
                  <c:v>2.8738023807219591E-2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0.16405900759946368</c:v>
                </c:pt>
                <c:pt idx="1">
                  <c:v>0.15051471302620292</c:v>
                </c:pt>
                <c:pt idx="2">
                  <c:v>8.7239910964869827E-2</c:v>
                </c:pt>
              </c:numCache>
            </c:numRef>
          </c:val>
        </c:ser>
        <c:dLbls>
          <c:showVal val="1"/>
        </c:dLbls>
        <c:overlap val="100"/>
        <c:axId val="111960832"/>
        <c:axId val="111962368"/>
      </c:barChart>
      <c:catAx>
        <c:axId val="11196083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962368"/>
        <c:crosses val="autoZero"/>
        <c:auto val="1"/>
        <c:lblAlgn val="ctr"/>
        <c:lblOffset val="100"/>
      </c:catAx>
      <c:valAx>
        <c:axId val="11196236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96083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>
        <c:manualLayout>
          <c:layoutTarget val="inner"/>
          <c:xMode val="edge"/>
          <c:yMode val="edge"/>
          <c:x val="0.16629750030874593"/>
          <c:y val="3.9574488006175301E-2"/>
          <c:w val="0.671116204316067"/>
          <c:h val="0.6028796776608076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к-во контактов 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Лист1!$A$2:$A$9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 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512.24151717623897</c:v>
                </c:pt>
                <c:pt idx="1">
                  <c:v>630.49734250126255</c:v>
                </c:pt>
                <c:pt idx="2">
                  <c:v>277.0830270169667</c:v>
                </c:pt>
                <c:pt idx="3">
                  <c:v>698.06741080132542</c:v>
                </c:pt>
                <c:pt idx="4">
                  <c:v>692.30725364963507</c:v>
                </c:pt>
                <c:pt idx="5">
                  <c:v>580.35356876769481</c:v>
                </c:pt>
                <c:pt idx="6">
                  <c:v>275.27781758624207</c:v>
                </c:pt>
                <c:pt idx="7">
                  <c:v>157.0190696026128</c:v>
                </c:pt>
              </c:numCache>
            </c:numRef>
          </c:val>
        </c:ser>
        <c:dLbls/>
        <c:axId val="113590272"/>
        <c:axId val="113591808"/>
      </c:barChart>
      <c:lineChart>
        <c:grouping val="standard"/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за тыс контактов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Лист1!$A$2:$A$9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 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6.8</c:v>
                </c:pt>
                <c:pt idx="1">
                  <c:v>6.4</c:v>
                </c:pt>
                <c:pt idx="2">
                  <c:v>7.9</c:v>
                </c:pt>
                <c:pt idx="3">
                  <c:v>11.9</c:v>
                </c:pt>
                <c:pt idx="4">
                  <c:v>5.0999999999999996</c:v>
                </c:pt>
                <c:pt idx="5">
                  <c:v>9.2000000000000011</c:v>
                </c:pt>
                <c:pt idx="6">
                  <c:v>9.9</c:v>
                </c:pt>
                <c:pt idx="7">
                  <c:v>5.9</c:v>
                </c:pt>
              </c:numCache>
            </c:numRef>
          </c:val>
        </c:ser>
        <c:dLbls/>
        <c:marker val="1"/>
        <c:axId val="113611520"/>
        <c:axId val="113593344"/>
      </c:lineChart>
      <c:catAx>
        <c:axId val="113590272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3591808"/>
        <c:crosses val="autoZero"/>
        <c:auto val="1"/>
        <c:lblAlgn val="ctr"/>
        <c:lblOffset val="100"/>
      </c:catAx>
      <c:valAx>
        <c:axId val="1135918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3590272"/>
        <c:crosses val="autoZero"/>
        <c:crossBetween val="between"/>
      </c:valAx>
      <c:valAx>
        <c:axId val="113593344"/>
        <c:scaling>
          <c:orientation val="minMax"/>
        </c:scaling>
        <c:axPos val="r"/>
        <c:numFmt formatCode="0" sourceLinked="0"/>
        <c:tickLblPos val="nextTo"/>
        <c:crossAx val="113611520"/>
        <c:crosses val="max"/>
        <c:crossBetween val="between"/>
      </c:valAx>
      <c:catAx>
        <c:axId val="113611520"/>
        <c:scaling>
          <c:orientation val="minMax"/>
        </c:scaling>
        <c:delete val="1"/>
        <c:axPos val="b"/>
        <c:numFmt formatCode="General" sourceLinked="1"/>
        <c:tickLblPos val="none"/>
        <c:crossAx val="11359334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3702749705640407"/>
          <c:y val="0.84018855608617926"/>
          <c:w val="0.66962689447862644"/>
          <c:h val="0.15981144391382107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>
        <c:manualLayout>
          <c:layoutTarget val="inner"/>
          <c:xMode val="edge"/>
          <c:yMode val="edge"/>
          <c:x val="0.17326847085577607"/>
          <c:y val="6.1007276127475314E-2"/>
          <c:w val="0.61753563732973527"/>
          <c:h val="0.74093909398151125"/>
        </c:manualLayout>
      </c:layout>
      <c:barChart>
        <c:barDir val="col"/>
        <c:grouping val="clustered"/>
        <c:ser>
          <c:idx val="2"/>
          <c:order val="2"/>
          <c:tx>
            <c:strRef>
              <c:f>Лист1!$D$1</c:f>
              <c:strCache>
                <c:ptCount val="1"/>
                <c:pt idx="0">
                  <c:v>Откл</c:v>
                </c:pt>
              </c:strCache>
            </c:strRef>
          </c:tx>
          <c:spPr>
            <a:solidFill>
              <a:srgbClr val="FFC000"/>
            </a:solidFill>
          </c:spP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uk-UA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8.6377178783400246E-2</c:v>
                </c:pt>
                <c:pt idx="1">
                  <c:v>4.0996258009140328E-2</c:v>
                </c:pt>
                <c:pt idx="2">
                  <c:v>-0.10893603585671056</c:v>
                </c:pt>
                <c:pt idx="3">
                  <c:v>-0.22814352613754052</c:v>
                </c:pt>
                <c:pt idx="4">
                  <c:v>-0.18458524007378058</c:v>
                </c:pt>
                <c:pt idx="5">
                  <c:v>-0.22854829661362713</c:v>
                </c:pt>
                <c:pt idx="6">
                  <c:v>-0.25555720452448405</c:v>
                </c:pt>
                <c:pt idx="7">
                  <c:v>-0.29384840959526587</c:v>
                </c:pt>
                <c:pt idx="8">
                  <c:v>-0.24447357856175034</c:v>
                </c:pt>
                <c:pt idx="9">
                  <c:v>-0.2346355537007131</c:v>
                </c:pt>
                <c:pt idx="10">
                  <c:v>-0.3213370723227969</c:v>
                </c:pt>
                <c:pt idx="11">
                  <c:v>-0.30881727485934429</c:v>
                </c:pt>
              </c:numCache>
            </c:numRef>
          </c:val>
        </c:ser>
        <c:dLbls/>
        <c:axId val="120524160"/>
        <c:axId val="120522624"/>
      </c:barChar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127.881</c:v>
                </c:pt>
                <c:pt idx="1">
                  <c:v>132.81700000000001</c:v>
                </c:pt>
                <c:pt idx="2">
                  <c:v>145.691</c:v>
                </c:pt>
                <c:pt idx="3">
                  <c:v>157.37900000000002</c:v>
                </c:pt>
                <c:pt idx="4">
                  <c:v>156.68100000000001</c:v>
                </c:pt>
                <c:pt idx="5">
                  <c:v>156.864</c:v>
                </c:pt>
                <c:pt idx="6">
                  <c:v>154.97900000000001</c:v>
                </c:pt>
                <c:pt idx="7">
                  <c:v>151.40800000000004</c:v>
                </c:pt>
                <c:pt idx="8">
                  <c:v>159.416</c:v>
                </c:pt>
                <c:pt idx="9">
                  <c:v>165.333</c:v>
                </c:pt>
                <c:pt idx="10">
                  <c:v>165.107</c:v>
                </c:pt>
                <c:pt idx="11">
                  <c:v>164.58600000000001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</c:v>
                </c:pt>
              </c:strCache>
            </c:strRef>
          </c:tx>
          <c:marker>
            <c:symbol val="none"/>
          </c:marker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Лист1!$C$2:$C$13</c:f>
              <c:numCache>
                <c:formatCode>_(* #,##0.00_);_(* \(#,##0.00\);_(* "-"??_);_(@_)</c:formatCode>
                <c:ptCount val="12"/>
                <c:pt idx="0">
                  <c:v>138.92700000000005</c:v>
                </c:pt>
                <c:pt idx="1">
                  <c:v>138.262</c:v>
                </c:pt>
                <c:pt idx="2">
                  <c:v>129.82000000000005</c:v>
                </c:pt>
                <c:pt idx="3">
                  <c:v>121.474</c:v>
                </c:pt>
                <c:pt idx="4">
                  <c:v>127.76</c:v>
                </c:pt>
                <c:pt idx="5">
                  <c:v>121.01300000000002</c:v>
                </c:pt>
                <c:pt idx="6">
                  <c:v>115.37299999999998</c:v>
                </c:pt>
                <c:pt idx="7">
                  <c:v>106.91700000000003</c:v>
                </c:pt>
                <c:pt idx="8">
                  <c:v>120.44300000000003</c:v>
                </c:pt>
                <c:pt idx="9">
                  <c:v>126.54</c:v>
                </c:pt>
                <c:pt idx="10">
                  <c:v>112.05200000000001</c:v>
                </c:pt>
                <c:pt idx="11">
                  <c:v>113.759</c:v>
                </c:pt>
              </c:numCache>
            </c:numRef>
          </c:val>
        </c:ser>
        <c:dLbls/>
        <c:marker val="1"/>
        <c:axId val="120638080"/>
        <c:axId val="120521088"/>
      </c:lineChart>
      <c:catAx>
        <c:axId val="1206380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120521088"/>
        <c:crossesAt val="100"/>
        <c:auto val="1"/>
        <c:lblAlgn val="ctr"/>
        <c:lblOffset val="100"/>
      </c:catAx>
      <c:valAx>
        <c:axId val="120521088"/>
        <c:scaling>
          <c:orientation val="minMax"/>
          <c:min val="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20638080"/>
        <c:crosses val="autoZero"/>
        <c:crossBetween val="between"/>
      </c:valAx>
      <c:valAx>
        <c:axId val="120522624"/>
        <c:scaling>
          <c:orientation val="minMax"/>
          <c:max val="1.5"/>
          <c:min val="-0.4"/>
        </c:scaling>
        <c:axPos val="r"/>
        <c:numFmt formatCode="0%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20524160"/>
        <c:crosses val="max"/>
        <c:crossBetween val="between"/>
      </c:valAx>
      <c:catAx>
        <c:axId val="120524160"/>
        <c:scaling>
          <c:orientation val="minMax"/>
        </c:scaling>
        <c:delete val="1"/>
        <c:axPos val="b"/>
        <c:numFmt formatCode="General" sourceLinked="1"/>
        <c:tickLblPos val="none"/>
        <c:crossAx val="12052262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3692237213697805"/>
          <c:y val="0.91067724233086123"/>
          <c:w val="0.69106313290292776"/>
          <c:h val="8.68390910970198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400"/>
      </a:pPr>
      <a:endParaRPr lang="uk-UA"/>
    </a:p>
  </c:txPr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79"/>
          <c:h val="0.54610519786592282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0.49473136417090285</c:v>
                </c:pt>
                <c:pt idx="1">
                  <c:v>0.63239644951150575</c:v>
                </c:pt>
                <c:pt idx="2">
                  <c:v>0.64206749566668964</c:v>
                </c:pt>
                <c:pt idx="3">
                  <c:v>0.6268908229452228</c:v>
                </c:pt>
                <c:pt idx="4">
                  <c:v>0.58658059249977779</c:v>
                </c:pt>
                <c:pt idx="5">
                  <c:v>0.59527495960063026</c:v>
                </c:pt>
                <c:pt idx="6">
                  <c:v>0.7741680911497214</c:v>
                </c:pt>
                <c:pt idx="8">
                  <c:v>0.60114986452434704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Призма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0.21767419315413258</c:v>
                </c:pt>
                <c:pt idx="1">
                  <c:v>0.13080779088233577</c:v>
                </c:pt>
                <c:pt idx="2">
                  <c:v>0.17959314384877884</c:v>
                </c:pt>
                <c:pt idx="3">
                  <c:v>0.182531146079006</c:v>
                </c:pt>
                <c:pt idx="4">
                  <c:v>0.27516239073115117</c:v>
                </c:pt>
                <c:pt idx="5">
                  <c:v>0.1799718630705977</c:v>
                </c:pt>
                <c:pt idx="6">
                  <c:v>8.8104745355090455E-2</c:v>
                </c:pt>
                <c:pt idx="8">
                  <c:v>0.17787138988400905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Бэклайт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7.1728352526549549E-2</c:v>
                </c:pt>
                <c:pt idx="1">
                  <c:v>9.19589270446554E-2</c:v>
                </c:pt>
                <c:pt idx="2">
                  <c:v>3.0515312253186839E-2</c:v>
                </c:pt>
                <c:pt idx="3">
                  <c:v>4.3195637470765685E-2</c:v>
                </c:pt>
                <c:pt idx="4">
                  <c:v>1.7051255262012507E-2</c:v>
                </c:pt>
                <c:pt idx="5">
                  <c:v>0.10824867602352517</c:v>
                </c:pt>
                <c:pt idx="6">
                  <c:v>2.2419545324738943E-2</c:v>
                </c:pt>
                <c:pt idx="8">
                  <c:v>5.3142130523306512E-2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Сити-лайт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7.3955647840441369E-2</c:v>
                </c:pt>
                <c:pt idx="1">
                  <c:v>0.10090236552968999</c:v>
                </c:pt>
                <c:pt idx="2">
                  <c:v>0.10475082497014292</c:v>
                </c:pt>
                <c:pt idx="3">
                  <c:v>7.4953179393781114E-2</c:v>
                </c:pt>
                <c:pt idx="4">
                  <c:v>5.1952312320192477E-2</c:v>
                </c:pt>
                <c:pt idx="5">
                  <c:v>9.1566107330103064E-2</c:v>
                </c:pt>
                <c:pt idx="6">
                  <c:v>9.0090785923648234E-2</c:v>
                </c:pt>
                <c:pt idx="8">
                  <c:v>7.9937607581690773E-2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Лайтбокс</c:v>
                </c:pt>
              </c:strCache>
            </c:strRef>
          </c:tx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9.9668701176993044E-3</c:v>
                </c:pt>
                <c:pt idx="1">
                  <c:v>5.1169470867420165E-3</c:v>
                </c:pt>
                <c:pt idx="2">
                  <c:v>1.7799587606671202E-2</c:v>
                </c:pt>
                <c:pt idx="3">
                  <c:v>4.2924352273598079E-3</c:v>
                </c:pt>
                <c:pt idx="4">
                  <c:v>5.0210351252461052E-3</c:v>
                </c:pt>
                <c:pt idx="5">
                  <c:v>2.7801206772648046E-3</c:v>
                </c:pt>
                <c:pt idx="6">
                  <c:v>1.0056336788896839E-2</c:v>
                </c:pt>
                <c:pt idx="8">
                  <c:v>9.0264573739795868E-3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0.13194357219027444</c:v>
                </c:pt>
                <c:pt idx="1">
                  <c:v>3.881751994507119E-2</c:v>
                </c:pt>
                <c:pt idx="2">
                  <c:v>2.5273635654530689E-2</c:v>
                </c:pt>
                <c:pt idx="3">
                  <c:v>6.8136778883865032E-2</c:v>
                </c:pt>
                <c:pt idx="4">
                  <c:v>6.4232414061619933E-2</c:v>
                </c:pt>
                <c:pt idx="5">
                  <c:v>2.215827329787903E-2</c:v>
                </c:pt>
                <c:pt idx="6">
                  <c:v>1.5160495457904405E-2</c:v>
                </c:pt>
                <c:pt idx="8">
                  <c:v>7.8872550112667389E-2</c:v>
                </c:pt>
              </c:numCache>
            </c:numRef>
          </c:val>
        </c:ser>
        <c:dLbls>
          <c:showVal val="1"/>
        </c:dLbls>
        <c:gapWidth val="40"/>
        <c:overlap val="100"/>
        <c:axId val="120784384"/>
        <c:axId val="120785920"/>
      </c:barChart>
      <c:catAx>
        <c:axId val="120784384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20785920"/>
        <c:crosses val="autoZero"/>
        <c:auto val="1"/>
        <c:lblAlgn val="ctr"/>
        <c:lblOffset val="100"/>
      </c:catAx>
      <c:valAx>
        <c:axId val="120785920"/>
        <c:scaling>
          <c:orientation val="minMax"/>
          <c:max val="1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207843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29E-2"/>
          <c:y val="0.90955608841815883"/>
          <c:w val="0.89999982640817766"/>
          <c:h val="6.1049029531698086E-2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79"/>
          <c:h val="0.54610519786592282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0.48545815352308291</c:v>
                </c:pt>
                <c:pt idx="1">
                  <c:v>0.57635875830556083</c:v>
                </c:pt>
                <c:pt idx="2">
                  <c:v>0.5814562122747835</c:v>
                </c:pt>
                <c:pt idx="3">
                  <c:v>0.55734145194869189</c:v>
                </c:pt>
                <c:pt idx="4">
                  <c:v>0.4956488006723993</c:v>
                </c:pt>
                <c:pt idx="5">
                  <c:v>0.5149273659474467</c:v>
                </c:pt>
                <c:pt idx="6">
                  <c:v>0.66295636599620855</c:v>
                </c:pt>
                <c:pt idx="8">
                  <c:v>0.57524101845748232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Призма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0.20365259761097318</c:v>
                </c:pt>
                <c:pt idx="1">
                  <c:v>0.11122639334297511</c:v>
                </c:pt>
                <c:pt idx="2">
                  <c:v>0.14652890186527096</c:v>
                </c:pt>
                <c:pt idx="3">
                  <c:v>0.15619753307514941</c:v>
                </c:pt>
                <c:pt idx="4">
                  <c:v>0.23575353979440103</c:v>
                </c:pt>
                <c:pt idx="5">
                  <c:v>0.1554689168980988</c:v>
                </c:pt>
                <c:pt idx="6">
                  <c:v>7.0448372379267279E-2</c:v>
                </c:pt>
                <c:pt idx="8">
                  <c:v>0.13734724405456122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Бэклайт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2.0486174399470144E-2</c:v>
                </c:pt>
                <c:pt idx="1">
                  <c:v>3.4668511182376488E-2</c:v>
                </c:pt>
                <c:pt idx="2">
                  <c:v>1.5354825045761926E-2</c:v>
                </c:pt>
                <c:pt idx="3">
                  <c:v>2.1960556065456337E-2</c:v>
                </c:pt>
                <c:pt idx="4">
                  <c:v>1.1663541734014363E-2</c:v>
                </c:pt>
                <c:pt idx="5">
                  <c:v>6.2967314676351221E-2</c:v>
                </c:pt>
                <c:pt idx="6">
                  <c:v>1.272863914219269E-2</c:v>
                </c:pt>
                <c:pt idx="8">
                  <c:v>1.8997832260027388E-2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Сити-лайт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0.11080247785157023</c:v>
                </c:pt>
                <c:pt idx="1">
                  <c:v>0.22007378062839297</c:v>
                </c:pt>
                <c:pt idx="2">
                  <c:v>0.19183698168010535</c:v>
                </c:pt>
                <c:pt idx="3">
                  <c:v>0.15306350876407518</c:v>
                </c:pt>
                <c:pt idx="4">
                  <c:v>0.12538953901855557</c:v>
                </c:pt>
                <c:pt idx="5">
                  <c:v>0.19563127536851088</c:v>
                </c:pt>
                <c:pt idx="6">
                  <c:v>0.206173182869891</c:v>
                </c:pt>
                <c:pt idx="8">
                  <c:v>0.16801727853557127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Лайтбокс</c:v>
                </c:pt>
              </c:strCache>
            </c:strRef>
          </c:tx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1.2866755149140893E-2</c:v>
                </c:pt>
                <c:pt idx="1">
                  <c:v>1.1276698316879415E-2</c:v>
                </c:pt>
                <c:pt idx="2">
                  <c:v>2.7638685082371463E-2</c:v>
                </c:pt>
                <c:pt idx="3">
                  <c:v>8.7416892391036765E-3</c:v>
                </c:pt>
                <c:pt idx="4">
                  <c:v>1.6279821555569923E-2</c:v>
                </c:pt>
                <c:pt idx="5">
                  <c:v>1.1268959624011969E-2</c:v>
                </c:pt>
                <c:pt idx="6">
                  <c:v>2.3762887919726531E-2</c:v>
                </c:pt>
                <c:pt idx="8">
                  <c:v>1.776659398610618E-2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Днепропетровск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0.16673384146576276</c:v>
                </c:pt>
                <c:pt idx="1">
                  <c:v>4.6395858223815221E-2</c:v>
                </c:pt>
                <c:pt idx="2">
                  <c:v>3.718439405170719E-2</c:v>
                </c:pt>
                <c:pt idx="3">
                  <c:v>0.10269526090752396</c:v>
                </c:pt>
                <c:pt idx="4">
                  <c:v>0.11526475722505988</c:v>
                </c:pt>
                <c:pt idx="5">
                  <c:v>5.9736167485580027E-2</c:v>
                </c:pt>
                <c:pt idx="6">
                  <c:v>2.3930551692713731E-2</c:v>
                </c:pt>
                <c:pt idx="8">
                  <c:v>8.2630032706252257E-2</c:v>
                </c:pt>
              </c:numCache>
            </c:numRef>
          </c:val>
        </c:ser>
        <c:dLbls>
          <c:showVal val="1"/>
        </c:dLbls>
        <c:gapWidth val="40"/>
        <c:overlap val="100"/>
        <c:axId val="120908800"/>
        <c:axId val="120931072"/>
      </c:barChart>
      <c:catAx>
        <c:axId val="120908800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20931072"/>
        <c:crosses val="autoZero"/>
        <c:auto val="1"/>
        <c:lblAlgn val="ctr"/>
        <c:lblOffset val="100"/>
      </c:catAx>
      <c:valAx>
        <c:axId val="120931072"/>
        <c:scaling>
          <c:orientation val="minMax"/>
          <c:max val="1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209088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29E-2"/>
          <c:y val="0.90955608841815883"/>
          <c:w val="0.89999982640817766"/>
          <c:h val="6.1049029531698086E-2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464"/>
          <c:h val="0.7192084109996012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0.17162962668468962</c:v>
                </c:pt>
                <c:pt idx="1">
                  <c:v>0.13659189822564441</c:v>
                </c:pt>
                <c:pt idx="2">
                  <c:v>0.15309617918313576</c:v>
                </c:pt>
                <c:pt idx="3">
                  <c:v>0.14806795469686881</c:v>
                </c:pt>
                <c:pt idx="4">
                  <c:v>0.1799756789623024</c:v>
                </c:pt>
                <c:pt idx="5">
                  <c:v>7.6424870466321237E-2</c:v>
                </c:pt>
                <c:pt idx="6">
                  <c:v>7.2733647590478817E-2</c:v>
                </c:pt>
                <c:pt idx="8">
                  <c:v>0.12912180919493535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0.11962787739037091</c:v>
                </c:pt>
                <c:pt idx="1">
                  <c:v>5.2393706059591608E-2</c:v>
                </c:pt>
                <c:pt idx="2">
                  <c:v>8.6166007905138314E-2</c:v>
                </c:pt>
                <c:pt idx="3">
                  <c:v>3.2644903397734841E-2</c:v>
                </c:pt>
                <c:pt idx="4">
                  <c:v>3.6278881232265914E-2</c:v>
                </c:pt>
                <c:pt idx="5">
                  <c:v>4.7495682210708136E-2</c:v>
                </c:pt>
                <c:pt idx="6">
                  <c:v>0.1145350422688847</c:v>
                </c:pt>
                <c:pt idx="8">
                  <c:v>9.5795246800731232E-2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0.17278257066751482</c:v>
                </c:pt>
                <c:pt idx="1">
                  <c:v>3.2139270170739885E-2</c:v>
                </c:pt>
                <c:pt idx="2">
                  <c:v>0.17654808959156795</c:v>
                </c:pt>
                <c:pt idx="3">
                  <c:v>1.7321785476349102E-2</c:v>
                </c:pt>
                <c:pt idx="4">
                  <c:v>4.0129712201053901E-2</c:v>
                </c:pt>
                <c:pt idx="5">
                  <c:v>0</c:v>
                </c:pt>
                <c:pt idx="6">
                  <c:v>3.163348786473958E-2</c:v>
                </c:pt>
                <c:pt idx="8">
                  <c:v>8.5611754350328362E-2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8.8697173299407683E-2</c:v>
                </c:pt>
                <c:pt idx="1">
                  <c:v>2.5443588885169083E-2</c:v>
                </c:pt>
                <c:pt idx="2">
                  <c:v>1.8181818181818188E-2</c:v>
                </c:pt>
                <c:pt idx="3">
                  <c:v>0.21852098600932723</c:v>
                </c:pt>
                <c:pt idx="4">
                  <c:v>5.9789217673287404E-2</c:v>
                </c:pt>
                <c:pt idx="5">
                  <c:v>8.419689119170988E-2</c:v>
                </c:pt>
                <c:pt idx="6">
                  <c:v>3.856792239666524E-2</c:v>
                </c:pt>
                <c:pt idx="8">
                  <c:v>7.1013609587649823E-2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6.762612809605216E-2</c:v>
                </c:pt>
                <c:pt idx="6" formatCode="0%">
                  <c:v>1.6751723869258646E-3</c:v>
                </c:pt>
                <c:pt idx="8" formatCode="0%">
                  <c:v>2.3617035682849227E-2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3.9239852105116692E-2</c:v>
                </c:pt>
                <c:pt idx="3" formatCode="0%">
                  <c:v>0</c:v>
                </c:pt>
                <c:pt idx="4" formatCode="0%">
                  <c:v>2.0267531414673707E-2</c:v>
                </c:pt>
                <c:pt idx="6" formatCode="0%">
                  <c:v>2.9997272975184086E-3</c:v>
                </c:pt>
                <c:pt idx="8" formatCode="0%">
                  <c:v>1.9784684135689626E-2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9.6211187532302313E-3</c:v>
                </c:pt>
                <c:pt idx="2" formatCode="0%">
                  <c:v>2.8458498023715414E-2</c:v>
                </c:pt>
                <c:pt idx="3" formatCode="0%">
                  <c:v>0</c:v>
                </c:pt>
                <c:pt idx="4" formatCode="0%">
                  <c:v>3.2225374949331184E-2</c:v>
                </c:pt>
                <c:pt idx="5" formatCode="0%">
                  <c:v>5.6563039723661494E-2</c:v>
                </c:pt>
                <c:pt idx="6" formatCode="0%">
                  <c:v>2.3608243406443588E-2</c:v>
                </c:pt>
                <c:pt idx="8" formatCode="0%">
                  <c:v>1.8078407475116801E-2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5" formatCode="0%">
                  <c:v>0</c:v>
                </c:pt>
                <c:pt idx="6" formatCode="0%">
                  <c:v>0</c:v>
                </c:pt>
                <c:pt idx="8" formatCode="0%">
                  <c:v>1.6101293249373694E-2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2" formatCode="0%">
                  <c:v>0.16758893280632425</c:v>
                </c:pt>
                <c:pt idx="6" formatCode="0%">
                  <c:v>1.6440063890295689E-2</c:v>
                </c:pt>
                <c:pt idx="8" formatCode="0%">
                  <c:v>1.4327307197508295E-2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General</c:formatCode>
                <c:ptCount val="9"/>
                <c:pt idx="0" formatCode="0%">
                  <c:v>2.0673478312726132E-2</c:v>
                </c:pt>
                <c:pt idx="3" formatCode="0%">
                  <c:v>0</c:v>
                </c:pt>
                <c:pt idx="4" formatCode="0%">
                  <c:v>1.4187271990271581E-2</c:v>
                </c:pt>
                <c:pt idx="5" formatCode="0%">
                  <c:v>0</c:v>
                </c:pt>
                <c:pt idx="6" formatCode="0%">
                  <c:v>4.8307296739257474E-3</c:v>
                </c:pt>
                <c:pt idx="8" formatCode="0%">
                  <c:v>1.1199133319791455E-2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0.29897030175327022</c:v>
                </c:pt>
                <c:pt idx="1">
                  <c:v>0.67743555406762634</c:v>
                </c:pt>
                <c:pt idx="2">
                  <c:v>0.35810276679841907</c:v>
                </c:pt>
                <c:pt idx="3">
                  <c:v>0.58027981345769508</c:v>
                </c:pt>
                <c:pt idx="4">
                  <c:v>0.43676530198621821</c:v>
                </c:pt>
                <c:pt idx="5">
                  <c:v>0.73531951640759974</c:v>
                </c:pt>
                <c:pt idx="6">
                  <c:v>0.6929759632241228</c:v>
                </c:pt>
                <c:pt idx="8">
                  <c:v>0.51534971900602611</c:v>
                </c:pt>
              </c:numCache>
            </c:numRef>
          </c:val>
        </c:ser>
        <c:dLbls>
          <c:showVal val="1"/>
        </c:dLbls>
        <c:gapWidth val="40"/>
        <c:overlap val="100"/>
        <c:axId val="121538432"/>
        <c:axId val="121539968"/>
      </c:barChart>
      <c:catAx>
        <c:axId val="121538432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121539968"/>
        <c:crosses val="autoZero"/>
        <c:auto val="1"/>
        <c:lblAlgn val="ctr"/>
        <c:lblOffset val="100"/>
      </c:catAx>
      <c:valAx>
        <c:axId val="121539968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1215384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223"/>
          <c:y val="5.7104508964024601E-2"/>
          <c:w val="0.24537081664128793"/>
          <c:h val="0.87104133491340541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464"/>
          <c:h val="0.7192084109996012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0.17502767140643236</c:v>
                </c:pt>
                <c:pt idx="1">
                  <c:v>0.13848413164482745</c:v>
                </c:pt>
                <c:pt idx="2">
                  <c:v>0.15270519187659687</c:v>
                </c:pt>
                <c:pt idx="3">
                  <c:v>0.11432673658921189</c:v>
                </c:pt>
                <c:pt idx="4">
                  <c:v>0.17039042581352259</c:v>
                </c:pt>
                <c:pt idx="5">
                  <c:v>8.2143963889164992E-2</c:v>
                </c:pt>
                <c:pt idx="6">
                  <c:v>8.0861522665939378E-2</c:v>
                </c:pt>
                <c:pt idx="8">
                  <c:v>0.14179536109697288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0.13759664759899462</c:v>
                </c:pt>
                <c:pt idx="1">
                  <c:v>5.0683101473530633E-2</c:v>
                </c:pt>
                <c:pt idx="2">
                  <c:v>9.6360767750653165E-2</c:v>
                </c:pt>
                <c:pt idx="3">
                  <c:v>4.5076068678605814E-2</c:v>
                </c:pt>
                <c:pt idx="4">
                  <c:v>4.8470944461730663E-2</c:v>
                </c:pt>
                <c:pt idx="5">
                  <c:v>4.4337510012921827E-2</c:v>
                </c:pt>
                <c:pt idx="6">
                  <c:v>0.10133482266731017</c:v>
                </c:pt>
                <c:pt idx="8">
                  <c:v>0.10677525374378795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0.12835274994021187</c:v>
                </c:pt>
                <c:pt idx="1">
                  <c:v>3.1662540804154891E-2</c:v>
                </c:pt>
                <c:pt idx="2">
                  <c:v>0.19508980666335793</c:v>
                </c:pt>
                <c:pt idx="3">
                  <c:v>2.4450677603639743E-2</c:v>
                </c:pt>
                <c:pt idx="4">
                  <c:v>4.6435918989081823E-2</c:v>
                </c:pt>
                <c:pt idx="5">
                  <c:v>0</c:v>
                </c:pt>
                <c:pt idx="6">
                  <c:v>3.5049139985261088E-2</c:v>
                </c:pt>
                <c:pt idx="8">
                  <c:v>8.7348573726163906E-2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9.778137307647515E-2</c:v>
                </c:pt>
                <c:pt idx="1">
                  <c:v>2.5976791041715578E-2</c:v>
                </c:pt>
                <c:pt idx="2">
                  <c:v>1.8745204889319685E-2</c:v>
                </c:pt>
                <c:pt idx="3">
                  <c:v>0.18784147389501588</c:v>
                </c:pt>
                <c:pt idx="4">
                  <c:v>5.3578477585462254E-2</c:v>
                </c:pt>
                <c:pt idx="5">
                  <c:v>9.2122778398205374E-2</c:v>
                </c:pt>
                <c:pt idx="6">
                  <c:v>4.4768415026894527E-2</c:v>
                </c:pt>
                <c:pt idx="8">
                  <c:v>7.9307000066785205E-2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8.6186417488539988E-2</c:v>
                </c:pt>
                <c:pt idx="6" formatCode="0%">
                  <c:v>3.7939254649165905E-3</c:v>
                </c:pt>
                <c:pt idx="8" formatCode="0%">
                  <c:v>4.2787702227456675E-2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5.1702045133040338E-2</c:v>
                </c:pt>
                <c:pt idx="3" formatCode="0%">
                  <c:v>0</c:v>
                </c:pt>
                <c:pt idx="4" formatCode="0%">
                  <c:v>2.282460792554649E-2</c:v>
                </c:pt>
                <c:pt idx="6" formatCode="0%">
                  <c:v>4.1033104906813434E-3</c:v>
                </c:pt>
                <c:pt idx="8" formatCode="0%">
                  <c:v>3.0107920744912302E-2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9.3302223599976992E-3</c:v>
                </c:pt>
                <c:pt idx="2" formatCode="0%">
                  <c:v>2.748438084642657E-2</c:v>
                </c:pt>
                <c:pt idx="3" formatCode="0%">
                  <c:v>0</c:v>
                </c:pt>
                <c:pt idx="4" formatCode="0%">
                  <c:v>3.2949579480701638E-2</c:v>
                </c:pt>
                <c:pt idx="5" formatCode="0%">
                  <c:v>6.4472496867003112E-2</c:v>
                </c:pt>
                <c:pt idx="6" formatCode="0%">
                  <c:v>2.9593658576015838E-2</c:v>
                </c:pt>
                <c:pt idx="8" formatCode="0%">
                  <c:v>1.7922588912611944E-2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0" formatCode="0%">
                  <c:v>1.0892277211604245E-2</c:v>
                </c:pt>
                <c:pt idx="3" formatCode="0%">
                  <c:v>8.7237303640340033E-4</c:v>
                </c:pt>
                <c:pt idx="4" formatCode="0%">
                  <c:v>0.20474994078828224</c:v>
                </c:pt>
                <c:pt idx="5" formatCode="0%">
                  <c:v>0</c:v>
                </c:pt>
                <c:pt idx="6" formatCode="0%">
                  <c:v>0</c:v>
                </c:pt>
                <c:pt idx="8" formatCode="0%">
                  <c:v>1.7911078156665271E-2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0" formatCode="0%">
                  <c:v>0</c:v>
                </c:pt>
                <c:pt idx="6" formatCode="0%">
                  <c:v>1.573396574878504E-2</c:v>
                </c:pt>
                <c:pt idx="8" formatCode="0%">
                  <c:v>1.1556969922280742E-2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General</c:formatCode>
                <c:ptCount val="9"/>
                <c:pt idx="5" formatCode="0%">
                  <c:v>0</c:v>
                </c:pt>
                <c:pt idx="6" formatCode="0%">
                  <c:v>5.0354835553231983E-3</c:v>
                </c:pt>
                <c:pt idx="8" formatCode="0%">
                  <c:v>1.6210335473574155E-2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0.2772269691033809</c:v>
                </c:pt>
                <c:pt idx="1">
                  <c:v>0.68780905793339275</c:v>
                </c:pt>
                <c:pt idx="2">
                  <c:v>0.34552110292819577</c:v>
                </c:pt>
                <c:pt idx="3">
                  <c:v>0.62743267019712345</c:v>
                </c:pt>
                <c:pt idx="4">
                  <c:v>0.40397716981920712</c:v>
                </c:pt>
                <c:pt idx="5">
                  <c:v>0.71692325083270481</c:v>
                </c:pt>
                <c:pt idx="6">
                  <c:v>0.67972575581887362</c:v>
                </c:pt>
                <c:pt idx="8">
                  <c:v>0.44827721592878922</c:v>
                </c:pt>
              </c:numCache>
            </c:numRef>
          </c:val>
        </c:ser>
        <c:dLbls>
          <c:showVal val="1"/>
        </c:dLbls>
        <c:gapWidth val="40"/>
        <c:overlap val="100"/>
        <c:axId val="121901056"/>
        <c:axId val="121902592"/>
      </c:barChart>
      <c:catAx>
        <c:axId val="121901056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121902592"/>
        <c:crosses val="autoZero"/>
        <c:auto val="1"/>
        <c:lblAlgn val="ctr"/>
        <c:lblOffset val="100"/>
      </c:catAx>
      <c:valAx>
        <c:axId val="121902592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121901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223"/>
          <c:y val="5.7104508964024601E-2"/>
          <c:w val="0.24537081664128793"/>
          <c:h val="0.87104133491340541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7779468892119596E-2"/>
          <c:y val="9.7324129017361691E-2"/>
          <c:w val="0.90156911522700578"/>
          <c:h val="0.66015899986101301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Лист1!$B$2:$L$2</c:f>
              <c:numCache>
                <c:formatCode>0.0%</c:formatCode>
                <c:ptCount val="6"/>
                <c:pt idx="0">
                  <c:v>0.40939781858177265</c:v>
                </c:pt>
                <c:pt idx="1">
                  <c:v>0.42832465573451439</c:v>
                </c:pt>
                <c:pt idx="2">
                  <c:v>0.42304831086994593</c:v>
                </c:pt>
                <c:pt idx="3">
                  <c:v>0.39060438110319357</c:v>
                </c:pt>
                <c:pt idx="4">
                  <c:v>0.39216767788196383</c:v>
                </c:pt>
                <c:pt idx="5">
                  <c:v>0.39565943238731227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Лист1!$B$3:$L$3</c:f>
              <c:numCache>
                <c:formatCode>0.0%</c:formatCode>
                <c:ptCount val="6"/>
                <c:pt idx="0">
                  <c:v>5.1327487702789408E-2</c:v>
                </c:pt>
                <c:pt idx="1">
                  <c:v>4.5009975183689356E-2</c:v>
                </c:pt>
                <c:pt idx="2">
                  <c:v>4.3759845965342208E-2</c:v>
                </c:pt>
                <c:pt idx="3">
                  <c:v>4.3986979853963264E-2</c:v>
                </c:pt>
                <c:pt idx="4">
                  <c:v>4.1367898510755653E-2</c:v>
                </c:pt>
                <c:pt idx="5">
                  <c:v>4.1736227045075153E-2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Лист1!$B$4:$L$4</c:f>
              <c:numCache>
                <c:formatCode>0.0%</c:formatCode>
                <c:ptCount val="6"/>
                <c:pt idx="0">
                  <c:v>0.12220830405426049</c:v>
                </c:pt>
                <c:pt idx="1">
                  <c:v>0.12164858157753884</c:v>
                </c:pt>
                <c:pt idx="2">
                  <c:v>0.13127953789602673</c:v>
                </c:pt>
                <c:pt idx="3">
                  <c:v>0.13196093956188976</c:v>
                </c:pt>
                <c:pt idx="4">
                  <c:v>0.1136238279095422</c:v>
                </c:pt>
                <c:pt idx="5">
                  <c:v>0.11352253756260437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Лист1!$B$5:$L$5</c:f>
              <c:numCache>
                <c:formatCode>0.0%</c:formatCode>
                <c:ptCount val="6"/>
                <c:pt idx="0">
                  <c:v>0.33763099202590835</c:v>
                </c:pt>
                <c:pt idx="1">
                  <c:v>0.29638460415551582</c:v>
                </c:pt>
                <c:pt idx="2">
                  <c:v>0.28955890075266955</c:v>
                </c:pt>
                <c:pt idx="3">
                  <c:v>0.21967097739069236</c:v>
                </c:pt>
                <c:pt idx="4">
                  <c:v>0.18422504136789863</c:v>
                </c:pt>
                <c:pt idx="5">
                  <c:v>0.15581524763494722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Лист1!$B$6:$L$6</c:f>
              <c:numCache>
                <c:formatCode>0.0%</c:formatCode>
                <c:ptCount val="6"/>
                <c:pt idx="0">
                  <c:v>3.0552076013565133E-2</c:v>
                </c:pt>
                <c:pt idx="1">
                  <c:v>3.2966765607513035E-2</c:v>
                </c:pt>
                <c:pt idx="2">
                  <c:v>3.4132679852966918E-2</c:v>
                </c:pt>
                <c:pt idx="3">
                  <c:v>2.9911146300694996E-2</c:v>
                </c:pt>
                <c:pt idx="4">
                  <c:v>3.1991174848317712E-2</c:v>
                </c:pt>
                <c:pt idx="5">
                  <c:v>3.2276015581524799E-2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Лист1!$B$7:$L$7</c:f>
              <c:numCache>
                <c:formatCode>0.0%</c:formatCode>
                <c:ptCount val="6"/>
                <c:pt idx="0">
                  <c:v>6.1104152027130262E-3</c:v>
                </c:pt>
                <c:pt idx="1">
                  <c:v>3.8927546104812428E-3</c:v>
                </c:pt>
                <c:pt idx="2">
                  <c:v>3.8289865219674449E-3</c:v>
                </c:pt>
                <c:pt idx="3">
                  <c:v>3.518958388317059E-3</c:v>
                </c:pt>
                <c:pt idx="4">
                  <c:v>3.3094318808604539E-3</c:v>
                </c:pt>
                <c:pt idx="5">
                  <c:v>3.3388981636060101E-3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Лист1!$B$8:$L$8</c:f>
              <c:numCache>
                <c:formatCode>0.0%</c:formatCode>
                <c:ptCount val="6"/>
                <c:pt idx="0">
                  <c:v>4.2772906418991202E-2</c:v>
                </c:pt>
                <c:pt idx="1">
                  <c:v>7.1772663130747927E-2</c:v>
                </c:pt>
                <c:pt idx="2">
                  <c:v>7.4391738141081798E-2</c:v>
                </c:pt>
                <c:pt idx="3">
                  <c:v>0.18034661740124924</c:v>
                </c:pt>
                <c:pt idx="4">
                  <c:v>0.2333149476006619</c:v>
                </c:pt>
                <c:pt idx="5">
                  <c:v>0.25765164162493043</c:v>
                </c:pt>
              </c:numCache>
            </c:numRef>
          </c:val>
        </c:ser>
        <c:dLbls/>
        <c:gapWidth val="80"/>
        <c:overlap val="100"/>
        <c:axId val="91756416"/>
        <c:axId val="91757952"/>
      </c:barChart>
      <c:catAx>
        <c:axId val="91756416"/>
        <c:scaling>
          <c:orientation val="minMax"/>
        </c:scaling>
        <c:axPos val="b"/>
        <c:numFmt formatCode="General" sourceLinked="0"/>
        <c:tickLblPos val="nextTo"/>
        <c:crossAx val="91757952"/>
        <c:crosses val="autoZero"/>
        <c:auto val="1"/>
        <c:lblAlgn val="ctr"/>
        <c:lblOffset val="100"/>
      </c:catAx>
      <c:valAx>
        <c:axId val="91757952"/>
        <c:scaling>
          <c:orientation val="minMax"/>
        </c:scaling>
        <c:axPos val="l"/>
        <c:numFmt formatCode="0%" sourceLinked="1"/>
        <c:tickLblPos val="nextTo"/>
        <c:crossAx val="917564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4001847221089106E-2"/>
          <c:y val="0.85605493285518641"/>
          <c:w val="0.88428618927243541"/>
          <c:h val="6.2806654221255129E-2"/>
        </c:manualLayout>
      </c:layout>
      <c:txPr>
        <a:bodyPr/>
        <a:lstStyle/>
        <a:p>
          <a:pPr>
            <a:defRPr sz="900"/>
          </a:pPr>
          <a:endParaRPr lang="uk-UA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sz="700"/>
      </a:pPr>
      <a:endParaRPr lang="uk-UA"/>
    </a:p>
  </c:txPr>
  <c:externalData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464"/>
          <c:h val="0.7192084109996012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0.16828070175438598</c:v>
                </c:pt>
                <c:pt idx="1">
                  <c:v>3.550762756443978E-2</c:v>
                </c:pt>
                <c:pt idx="2">
                  <c:v>9.1596973317403491E-2</c:v>
                </c:pt>
                <c:pt idx="3">
                  <c:v>4.6969299396483873E-2</c:v>
                </c:pt>
                <c:pt idx="4">
                  <c:v>5.3759894459102904E-2</c:v>
                </c:pt>
                <c:pt idx="5">
                  <c:v>7.279947054930512E-2</c:v>
                </c:pt>
                <c:pt idx="6">
                  <c:v>9.8719132240941643E-2</c:v>
                </c:pt>
                <c:pt idx="8">
                  <c:v>0.10651041103591428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BigBoard Ukraine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0.15950877192982463</c:v>
                </c:pt>
                <c:pt idx="1">
                  <c:v>0.10967911625460289</c:v>
                </c:pt>
                <c:pt idx="2">
                  <c:v>0.10991636798088412</c:v>
                </c:pt>
                <c:pt idx="3">
                  <c:v>7.9506691157176651E-2</c:v>
                </c:pt>
                <c:pt idx="4">
                  <c:v>6.9261213720316656E-2</c:v>
                </c:pt>
                <c:pt idx="5">
                  <c:v>8.2726671078755781E-2</c:v>
                </c:pt>
                <c:pt idx="6">
                  <c:v>6.3870297715208885E-2</c:v>
                </c:pt>
                <c:pt idx="8">
                  <c:v>0.10186166187377024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8.750877192982455E-2</c:v>
                </c:pt>
                <c:pt idx="1">
                  <c:v>5.0499736980536593E-2</c:v>
                </c:pt>
                <c:pt idx="2">
                  <c:v>0.21823974512146568</c:v>
                </c:pt>
                <c:pt idx="3">
                  <c:v>2.6239832065074811E-2</c:v>
                </c:pt>
                <c:pt idx="4">
                  <c:v>6.5303430079155705E-2</c:v>
                </c:pt>
                <c:pt idx="5">
                  <c:v>0</c:v>
                </c:pt>
                <c:pt idx="6">
                  <c:v>4.3676436648972999E-2</c:v>
                </c:pt>
                <c:pt idx="8">
                  <c:v>6.5774395122056711E-2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6.126315789473686E-2</c:v>
                </c:pt>
                <c:pt idx="1">
                  <c:v>3.3929510783798002E-2</c:v>
                </c:pt>
                <c:pt idx="2">
                  <c:v>2.0310633213859019E-2</c:v>
                </c:pt>
                <c:pt idx="3">
                  <c:v>0.11991603253739175</c:v>
                </c:pt>
                <c:pt idx="4">
                  <c:v>4.1226912928759886E-2</c:v>
                </c:pt>
                <c:pt idx="5">
                  <c:v>0.12375909993381866</c:v>
                </c:pt>
                <c:pt idx="6">
                  <c:v>3.8137549042234015E-2</c:v>
                </c:pt>
                <c:pt idx="8">
                  <c:v>5.3687647300482165E-2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0.10884210526315793</c:v>
                </c:pt>
                <c:pt idx="6" formatCode="0%">
                  <c:v>2.0193861066235864E-3</c:v>
                </c:pt>
                <c:pt idx="8" formatCode="0%">
                  <c:v>3.4292633354234679E-2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1.6842105263157908E-2</c:v>
                </c:pt>
                <c:pt idx="2" formatCode="0%">
                  <c:v>4.3010752688172046E-2</c:v>
                </c:pt>
                <c:pt idx="3" formatCode="0%">
                  <c:v>0</c:v>
                </c:pt>
                <c:pt idx="4" formatCode="0%">
                  <c:v>4.221635883905013E-2</c:v>
                </c:pt>
                <c:pt idx="5" formatCode="0%">
                  <c:v>1.3236267372600922E-2</c:v>
                </c:pt>
                <c:pt idx="6" formatCode="0%">
                  <c:v>3.1387029771520886E-2</c:v>
                </c:pt>
                <c:pt idx="8" formatCode="0%">
                  <c:v>2.4411338623537813E-2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4.8210526315789475E-2</c:v>
                </c:pt>
                <c:pt idx="3" formatCode="0%">
                  <c:v>0</c:v>
                </c:pt>
                <c:pt idx="4" formatCode="0%">
                  <c:v>3.0343007915567294E-2</c:v>
                </c:pt>
                <c:pt idx="6" formatCode="0%">
                  <c:v>4.4426494345718949E-3</c:v>
                </c:pt>
                <c:pt idx="8" formatCode="0%">
                  <c:v>2.2638327315185204E-2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2" formatCode="0%">
                  <c:v>1.6328156113102357E-2</c:v>
                </c:pt>
                <c:pt idx="6" formatCode="0%">
                  <c:v>7.1543964920378509E-3</c:v>
                </c:pt>
                <c:pt idx="8" formatCode="0%">
                  <c:v>1.7449025924884863E-2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3.9359748097612182E-3</c:v>
                </c:pt>
                <c:pt idx="4">
                  <c:v>0.24868073878627975</c:v>
                </c:pt>
                <c:pt idx="5">
                  <c:v>0</c:v>
                </c:pt>
                <c:pt idx="6">
                  <c:v>0</c:v>
                </c:pt>
                <c:pt idx="8">
                  <c:v>1.6627386538087315E-2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1">
                  <c:v>0</c:v>
                </c:pt>
                <c:pt idx="3">
                  <c:v>0</c:v>
                </c:pt>
                <c:pt idx="8">
                  <c:v>1.4681398516724686E-2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0.31417543859649122</c:v>
                </c:pt>
                <c:pt idx="1">
                  <c:v>0.67885323513940077</c:v>
                </c:pt>
                <c:pt idx="2">
                  <c:v>0.36240541616885713</c:v>
                </c:pt>
                <c:pt idx="3">
                  <c:v>0.72343217003411153</c:v>
                </c:pt>
                <c:pt idx="4">
                  <c:v>0.42612137203166239</c:v>
                </c:pt>
                <c:pt idx="5">
                  <c:v>0.70747849106551963</c:v>
                </c:pt>
                <c:pt idx="6">
                  <c:v>0.69143780290791579</c:v>
                </c:pt>
                <c:pt idx="8">
                  <c:v>0.54206577439512205</c:v>
                </c:pt>
              </c:numCache>
            </c:numRef>
          </c:val>
        </c:ser>
        <c:dLbls>
          <c:showVal val="1"/>
        </c:dLbls>
        <c:gapWidth val="40"/>
        <c:overlap val="100"/>
        <c:axId val="121964416"/>
        <c:axId val="121965952"/>
      </c:barChart>
      <c:catAx>
        <c:axId val="121964416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121965952"/>
        <c:crosses val="autoZero"/>
        <c:auto val="1"/>
        <c:lblAlgn val="ctr"/>
        <c:lblOffset val="100"/>
      </c:catAx>
      <c:valAx>
        <c:axId val="121965952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1219644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223"/>
          <c:y val="5.7104508964024601E-2"/>
          <c:w val="0.24537081664128793"/>
          <c:h val="0.87104133491340541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464"/>
          <c:h val="0.7192084109996012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0.16980970122217892</c:v>
                </c:pt>
                <c:pt idx="1">
                  <c:v>0.12082745773471608</c:v>
                </c:pt>
                <c:pt idx="2">
                  <c:v>0.11614008649608293</c:v>
                </c:pt>
                <c:pt idx="3">
                  <c:v>8.9216720070801753E-2</c:v>
                </c:pt>
                <c:pt idx="4">
                  <c:v>8.7308369295350505E-2</c:v>
                </c:pt>
                <c:pt idx="5">
                  <c:v>9.7173091208332979E-2</c:v>
                </c:pt>
                <c:pt idx="6">
                  <c:v>7.1274251642969619E-2</c:v>
                </c:pt>
                <c:pt idx="8">
                  <c:v>0.12534554427737571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0.16897202588331656</c:v>
                </c:pt>
                <c:pt idx="1">
                  <c:v>3.8341858371622288E-2</c:v>
                </c:pt>
                <c:pt idx="2">
                  <c:v>9.206096897435942E-2</c:v>
                </c:pt>
                <c:pt idx="3">
                  <c:v>5.0202268799565547E-2</c:v>
                </c:pt>
                <c:pt idx="4">
                  <c:v>5.9003062763475507E-2</c:v>
                </c:pt>
                <c:pt idx="5">
                  <c:v>6.282050219950458E-2</c:v>
                </c:pt>
                <c:pt idx="6">
                  <c:v>9.6880201935320376E-2</c:v>
                </c:pt>
                <c:pt idx="8">
                  <c:v>0.11901111572241159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7.0443265957315593E-2</c:v>
                </c:pt>
                <c:pt idx="1">
                  <c:v>4.7203388507589275E-2</c:v>
                </c:pt>
                <c:pt idx="2">
                  <c:v>0.22188176902626289</c:v>
                </c:pt>
                <c:pt idx="3">
                  <c:v>2.7905234285760964E-2</c:v>
                </c:pt>
                <c:pt idx="4">
                  <c:v>5.9419037624331948E-2</c:v>
                </c:pt>
                <c:pt idx="5">
                  <c:v>0</c:v>
                </c:pt>
                <c:pt idx="6">
                  <c:v>4.0328369410776083E-2</c:v>
                </c:pt>
                <c:pt idx="8">
                  <c:v>6.3603981124362691E-2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5.6575490776796619E-2</c:v>
                </c:pt>
                <c:pt idx="1">
                  <c:v>3.4782676567158742E-2</c:v>
                </c:pt>
                <c:pt idx="2">
                  <c:v>1.924412509344851E-2</c:v>
                </c:pt>
                <c:pt idx="3">
                  <c:v>0.13924137205924242</c:v>
                </c:pt>
                <c:pt idx="4">
                  <c:v>3.7223807548636398E-2</c:v>
                </c:pt>
                <c:pt idx="5">
                  <c:v>0.12623195729674944</c:v>
                </c:pt>
                <c:pt idx="6">
                  <c:v>3.8246151971082443E-2</c:v>
                </c:pt>
                <c:pt idx="8">
                  <c:v>5.5832229140594825E-2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0.10874714802041213</c:v>
                </c:pt>
                <c:pt idx="6" formatCode="0%">
                  <c:v>3.2217920797477755E-3</c:v>
                </c:pt>
                <c:pt idx="8" formatCode="0%">
                  <c:v>5.0860022645582093E-2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4.9482443134598188E-2</c:v>
                </c:pt>
                <c:pt idx="3" formatCode="0%">
                  <c:v>0</c:v>
                </c:pt>
                <c:pt idx="4" formatCode="0%">
                  <c:v>2.8136539588327517E-2</c:v>
                </c:pt>
                <c:pt idx="6" formatCode="0%">
                  <c:v>5.5682958981086231E-3</c:v>
                </c:pt>
                <c:pt idx="8" formatCode="0%">
                  <c:v>2.8597145620114579E-2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3.7267951681371335E-2</c:v>
                </c:pt>
                <c:pt idx="3" formatCode="0%">
                  <c:v>0</c:v>
                </c:pt>
                <c:pt idx="4" formatCode="0%">
                  <c:v>2.1270577384991874E-2</c:v>
                </c:pt>
                <c:pt idx="5" formatCode="0%">
                  <c:v>0</c:v>
                </c:pt>
                <c:pt idx="6" formatCode="0%">
                  <c:v>6.8332782736711143E-3</c:v>
                </c:pt>
                <c:pt idx="8" formatCode="0%">
                  <c:v>2.2181297263774821E-2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0" formatCode="0%">
                  <c:v>1.3602798019812656E-2</c:v>
                </c:pt>
                <c:pt idx="2" formatCode="0%">
                  <c:v>3.6500580228582047E-2</c:v>
                </c:pt>
                <c:pt idx="3" formatCode="0%">
                  <c:v>0</c:v>
                </c:pt>
                <c:pt idx="4" formatCode="0%">
                  <c:v>3.9134914909370974E-2</c:v>
                </c:pt>
                <c:pt idx="5" formatCode="0%">
                  <c:v>7.182563023469671E-3</c:v>
                </c:pt>
                <c:pt idx="6" formatCode="0%">
                  <c:v>2.5495617143975153E-2</c:v>
                </c:pt>
                <c:pt idx="8" formatCode="0%">
                  <c:v>1.8756386915533999E-2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0" formatCode="0%">
                  <c:v>0</c:v>
                </c:pt>
                <c:pt idx="6" formatCode="0%">
                  <c:v>0</c:v>
                </c:pt>
                <c:pt idx="8" formatCode="0%">
                  <c:v>1.6052897597164103E-2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1">
                  <c:v>0</c:v>
                </c:pt>
                <c:pt idx="3">
                  <c:v>0</c:v>
                </c:pt>
                <c:pt idx="8">
                  <c:v>1.1946236377679421E-2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0.32509917530419835</c:v>
                </c:pt>
                <c:pt idx="1">
                  <c:v>0.679421268713023</c:v>
                </c:pt>
                <c:pt idx="2">
                  <c:v>0.36322014329507918</c:v>
                </c:pt>
                <c:pt idx="3">
                  <c:v>0.69282193302212991</c:v>
                </c:pt>
                <c:pt idx="4">
                  <c:v>0.43067184694026733</c:v>
                </c:pt>
                <c:pt idx="5">
                  <c:v>0.70659188627194325</c:v>
                </c:pt>
                <c:pt idx="6">
                  <c:v>0.69362184596337872</c:v>
                </c:pt>
                <c:pt idx="8">
                  <c:v>0.48781314331540643</c:v>
                </c:pt>
              </c:numCache>
            </c:numRef>
          </c:val>
        </c:ser>
        <c:dLbls>
          <c:showVal val="1"/>
        </c:dLbls>
        <c:gapWidth val="40"/>
        <c:overlap val="100"/>
        <c:axId val="112148864"/>
        <c:axId val="113468928"/>
      </c:barChart>
      <c:catAx>
        <c:axId val="112148864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113468928"/>
        <c:crosses val="autoZero"/>
        <c:auto val="1"/>
        <c:lblAlgn val="ctr"/>
        <c:lblOffset val="100"/>
      </c:catAx>
      <c:valAx>
        <c:axId val="113468928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112148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223"/>
          <c:y val="5.7104508964024601E-2"/>
          <c:w val="0.24537081664128793"/>
          <c:h val="0.87104133491340541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464"/>
          <c:h val="0.7192084109996012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0.30407560760353752</c:v>
                </c:pt>
                <c:pt idx="1">
                  <c:v>0.29677067434529725</c:v>
                </c:pt>
                <c:pt idx="2">
                  <c:v>0.25781019202363381</c:v>
                </c:pt>
                <c:pt idx="3">
                  <c:v>0.32247063281546062</c:v>
                </c:pt>
                <c:pt idx="4">
                  <c:v>0.60110958197144326</c:v>
                </c:pt>
                <c:pt idx="5">
                  <c:v>7.0072835176692744E-2</c:v>
                </c:pt>
                <c:pt idx="6">
                  <c:v>0.10654569847043444</c:v>
                </c:pt>
                <c:pt idx="8">
                  <c:v>0.23820799328676726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General</c:formatCode>
                <c:ptCount val="9"/>
                <c:pt idx="0" formatCode="0%">
                  <c:v>0.38607602457311935</c:v>
                </c:pt>
                <c:pt idx="2" formatCode="0%">
                  <c:v>0.10564377154111282</c:v>
                </c:pt>
                <c:pt idx="8" formatCode="0%">
                  <c:v>0.16187377265114225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5.1998051261332986E-2</c:v>
                </c:pt>
                <c:pt idx="1">
                  <c:v>0.15005848137250283</c:v>
                </c:pt>
                <c:pt idx="2">
                  <c:v>0.13131462333825697</c:v>
                </c:pt>
                <c:pt idx="3">
                  <c:v>2.6416932820873731E-2</c:v>
                </c:pt>
                <c:pt idx="4">
                  <c:v>2.7320230517804939E-2</c:v>
                </c:pt>
                <c:pt idx="6">
                  <c:v>0.15588543467691413</c:v>
                </c:pt>
                <c:pt idx="8">
                  <c:v>9.5856160732402773E-2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0.10540688561530558</c:v>
                </c:pt>
                <c:pt idx="1">
                  <c:v>9.5825531446194507E-3</c:v>
                </c:pt>
                <c:pt idx="2">
                  <c:v>1.5017232890201864E-2</c:v>
                </c:pt>
                <c:pt idx="3">
                  <c:v>0.5368916797488229</c:v>
                </c:pt>
                <c:pt idx="4">
                  <c:v>9.1798554963013979E-2</c:v>
                </c:pt>
                <c:pt idx="5">
                  <c:v>1.677906663069868E-2</c:v>
                </c:pt>
                <c:pt idx="6">
                  <c:v>4.3337692625689324E-2</c:v>
                </c:pt>
                <c:pt idx="8">
                  <c:v>8.3771395850314206E-2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2" formatCode="0%">
                  <c:v>0.23881708517971448</c:v>
                </c:pt>
                <c:pt idx="6" formatCode="0%">
                  <c:v>1.0321902974112044E-2</c:v>
                </c:pt>
                <c:pt idx="8" formatCode="0%">
                  <c:v>2.0094559598856823E-2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0.15244343094670473</c:v>
                </c:pt>
                <c:pt idx="1">
                  <c:v>0.54358829113758067</c:v>
                </c:pt>
                <c:pt idx="2">
                  <c:v>0.2513970950270803</c:v>
                </c:pt>
                <c:pt idx="3">
                  <c:v>0.11422075461484328</c:v>
                </c:pt>
                <c:pt idx="4">
                  <c:v>0.27977163254773779</c:v>
                </c:pt>
                <c:pt idx="5">
                  <c:v>0.91314809819260867</c:v>
                </c:pt>
                <c:pt idx="6">
                  <c:v>0.68133919541156318</c:v>
                </c:pt>
                <c:pt idx="8">
                  <c:v>0.40019611788051684</c:v>
                </c:pt>
              </c:numCache>
            </c:numRef>
          </c:val>
        </c:ser>
        <c:dLbls>
          <c:showVal val="1"/>
        </c:dLbls>
        <c:gapWidth val="40"/>
        <c:overlap val="100"/>
        <c:axId val="120331264"/>
        <c:axId val="122082048"/>
      </c:barChart>
      <c:catAx>
        <c:axId val="120331264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122082048"/>
        <c:crosses val="autoZero"/>
        <c:auto val="1"/>
        <c:lblAlgn val="ctr"/>
        <c:lblOffset val="100"/>
      </c:catAx>
      <c:valAx>
        <c:axId val="122082048"/>
        <c:scaling>
          <c:orientation val="minMax"/>
        </c:scaling>
        <c:axPos val="l"/>
        <c:majorGridlines/>
        <c:numFmt formatCode="0%" sourceLinked="1"/>
        <c:tickLblPos val="nextTo"/>
        <c:crossAx val="1203312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19"/>
          <c:y val="5.7104508964024601E-2"/>
          <c:w val="0.241796556252586"/>
          <c:h val="0.75239128276527223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464"/>
          <c:h val="0.7192084109996012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0.24224992010226923</c:v>
                </c:pt>
                <c:pt idx="1">
                  <c:v>0.25237449118046157</c:v>
                </c:pt>
                <c:pt idx="2">
                  <c:v>0.22670509125840541</c:v>
                </c:pt>
                <c:pt idx="3">
                  <c:v>0.29083181542197933</c:v>
                </c:pt>
                <c:pt idx="4">
                  <c:v>0.43846153846153835</c:v>
                </c:pt>
                <c:pt idx="5">
                  <c:v>8.8183421516754831E-2</c:v>
                </c:pt>
                <c:pt idx="6">
                  <c:v>9.9138539754272031E-2</c:v>
                </c:pt>
                <c:pt idx="8">
                  <c:v>0.20106040128911529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General</c:formatCode>
                <c:ptCount val="9"/>
                <c:pt idx="0" formatCode="0%">
                  <c:v>0.35650367529562182</c:v>
                </c:pt>
                <c:pt idx="2" formatCode="0%">
                  <c:v>9.7022094140249801E-2</c:v>
                </c:pt>
                <c:pt idx="8" formatCode="0%">
                  <c:v>0.12205010915895623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4.697986577181204E-2</c:v>
                </c:pt>
                <c:pt idx="1">
                  <c:v>0.12075983717774758</c:v>
                </c:pt>
                <c:pt idx="2">
                  <c:v>8.4534101825168129E-2</c:v>
                </c:pt>
                <c:pt idx="3">
                  <c:v>8.5003035822707931E-3</c:v>
                </c:pt>
                <c:pt idx="4">
                  <c:v>1.3675213675213675E-2</c:v>
                </c:pt>
                <c:pt idx="6">
                  <c:v>0.17017370427905654</c:v>
                </c:pt>
                <c:pt idx="8">
                  <c:v>9.3304917351076058E-2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3.7392138063279019E-2</c:v>
                </c:pt>
                <c:pt idx="1">
                  <c:v>1.085481682496608E-2</c:v>
                </c:pt>
                <c:pt idx="2">
                  <c:v>1.1527377521613837E-2</c:v>
                </c:pt>
                <c:pt idx="3">
                  <c:v>0.39526411657559196</c:v>
                </c:pt>
                <c:pt idx="4">
                  <c:v>9.4871794871794854E-2</c:v>
                </c:pt>
                <c:pt idx="5">
                  <c:v>1.4109347442680775E-2</c:v>
                </c:pt>
                <c:pt idx="6">
                  <c:v>3.191639598926705E-2</c:v>
                </c:pt>
                <c:pt idx="8">
                  <c:v>6.5391412828776432E-2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2" formatCode="0%">
                  <c:v>0.25552353506243997</c:v>
                </c:pt>
                <c:pt idx="6" formatCode="0%">
                  <c:v>1.2145177234853843E-2</c:v>
                </c:pt>
                <c:pt idx="8" formatCode="0%">
                  <c:v>1.8297120282773683E-2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Днепр-вск</c:v>
                </c:pt>
                <c:pt idx="2">
                  <c:v>Львов</c:v>
                </c:pt>
                <c:pt idx="3">
                  <c:v>Одесса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0.3168744007670185</c:v>
                </c:pt>
                <c:pt idx="1">
                  <c:v>0.61601085481682494</c:v>
                </c:pt>
                <c:pt idx="2">
                  <c:v>0.32468780019212307</c:v>
                </c:pt>
                <c:pt idx="3">
                  <c:v>0.30540376442015787</c:v>
                </c:pt>
                <c:pt idx="4">
                  <c:v>0.45299145299145299</c:v>
                </c:pt>
                <c:pt idx="5">
                  <c:v>0.8977072310405646</c:v>
                </c:pt>
                <c:pt idx="6">
                  <c:v>0.68436661488490302</c:v>
                </c:pt>
                <c:pt idx="8">
                  <c:v>0.49989603908930252</c:v>
                </c:pt>
              </c:numCache>
            </c:numRef>
          </c:val>
        </c:ser>
        <c:dLbls>
          <c:showVal val="1"/>
        </c:dLbls>
        <c:gapWidth val="40"/>
        <c:overlap val="100"/>
        <c:axId val="122397824"/>
        <c:axId val="122399360"/>
      </c:barChart>
      <c:catAx>
        <c:axId val="122397824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122399360"/>
        <c:crosses val="autoZero"/>
        <c:auto val="1"/>
        <c:lblAlgn val="ctr"/>
        <c:lblOffset val="100"/>
      </c:catAx>
      <c:valAx>
        <c:axId val="122399360"/>
        <c:scaling>
          <c:orientation val="minMax"/>
        </c:scaling>
        <c:axPos val="l"/>
        <c:majorGridlines/>
        <c:numFmt formatCode="0%" sourceLinked="1"/>
        <c:tickLblPos val="nextTo"/>
        <c:crossAx val="1223978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19"/>
          <c:y val="5.7104508964024601E-2"/>
          <c:w val="0.241796556252586"/>
          <c:h val="0.75239128276527223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>
        <c:manualLayout>
          <c:layoutTarget val="inner"/>
          <c:xMode val="edge"/>
          <c:yMode val="edge"/>
          <c:x val="0.16629750030874593"/>
          <c:y val="9.6349186170130982E-2"/>
          <c:w val="0.671116204316067"/>
          <c:h val="0.54610519786592282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Проникновение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Лист1!$A$2:$A$6</c:f>
              <c:strCache>
                <c:ptCount val="5"/>
                <c:pt idx="0">
                  <c:v>Наружная реклама</c:v>
                </c:pt>
                <c:pt idx="1">
                  <c:v>ТВ</c:v>
                </c:pt>
                <c:pt idx="2">
                  <c:v>Пресса</c:v>
                </c:pt>
                <c:pt idx="3">
                  <c:v>Радио</c:v>
                </c:pt>
                <c:pt idx="4">
                  <c:v>Интернет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98.4</c:v>
                </c:pt>
                <c:pt idx="1">
                  <c:v>94.1</c:v>
                </c:pt>
                <c:pt idx="2">
                  <c:v>64.900000000000006</c:v>
                </c:pt>
                <c:pt idx="3">
                  <c:v>53</c:v>
                </c:pt>
                <c:pt idx="4">
                  <c:v>59.1</c:v>
                </c:pt>
              </c:numCache>
            </c:numRef>
          </c:val>
        </c:ser>
        <c:dLbls/>
        <c:axId val="91729280"/>
        <c:axId val="91845760"/>
      </c:barChart>
      <c:catAx>
        <c:axId val="91729280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1845760"/>
        <c:crosses val="autoZero"/>
        <c:auto val="1"/>
        <c:lblAlgn val="ctr"/>
        <c:lblOffset val="100"/>
      </c:catAx>
      <c:valAx>
        <c:axId val="91845760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917292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title>
      <c:tx>
        <c:rich>
          <a:bodyPr/>
          <a:lstStyle/>
          <a:p>
            <a:pPr>
              <a:defRPr/>
            </a:pPr>
            <a:r>
              <a:rPr lang="ru-RU" dirty="0"/>
              <a:t>цена </a:t>
            </a:r>
            <a:r>
              <a:rPr lang="ru-RU" dirty="0" smtClean="0"/>
              <a:t>за 1 тыс. </a:t>
            </a:r>
            <a:r>
              <a:rPr lang="ru-RU" dirty="0"/>
              <a:t>контактов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6629750030874593"/>
          <c:y val="9.6349186170130982E-2"/>
          <c:w val="0.69552378556466876"/>
          <c:h val="0.6227723209325950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та тыс контактов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Лист1!$A$2:$A$9</c:f>
              <c:strCache>
                <c:ptCount val="8"/>
                <c:pt idx="0">
                  <c:v>Интернет баннер</c:v>
                </c:pt>
                <c:pt idx="1">
                  <c:v>Наружная реклама</c:v>
                </c:pt>
                <c:pt idx="2">
                  <c:v>Радио</c:v>
                </c:pt>
                <c:pt idx="3">
                  <c:v>ТВ</c:v>
                </c:pt>
                <c:pt idx="4">
                  <c:v>Интернет видео</c:v>
                </c:pt>
                <c:pt idx="5">
                  <c:v>Пресса газеты</c:v>
                </c:pt>
                <c:pt idx="6">
                  <c:v>Пресса журналы</c:v>
                </c:pt>
                <c:pt idx="7">
                  <c:v>Кинотеатр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5.5</c:v>
                </c:pt>
                <c:pt idx="1">
                  <c:v>6</c:v>
                </c:pt>
                <c:pt idx="2">
                  <c:v>6.5</c:v>
                </c:pt>
                <c:pt idx="3">
                  <c:v>8</c:v>
                </c:pt>
                <c:pt idx="4">
                  <c:v>11</c:v>
                </c:pt>
                <c:pt idx="5">
                  <c:v>20</c:v>
                </c:pt>
                <c:pt idx="6">
                  <c:v>40</c:v>
                </c:pt>
                <c:pt idx="7">
                  <c:v>80</c:v>
                </c:pt>
              </c:numCache>
            </c:numRef>
          </c:val>
        </c:ser>
        <c:dLbls/>
        <c:axId val="87816448"/>
        <c:axId val="91697152"/>
      </c:barChart>
      <c:catAx>
        <c:axId val="87816448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1697152"/>
        <c:crosses val="autoZero"/>
        <c:auto val="1"/>
        <c:lblAlgn val="ctr"/>
        <c:lblOffset val="100"/>
      </c:catAx>
      <c:valAx>
        <c:axId val="91697152"/>
        <c:scaling>
          <c:orientation val="minMax"/>
          <c:max val="50"/>
        </c:scaling>
        <c:axPos val="l"/>
        <c:majorGridlines/>
        <c:numFmt formatCode="General" sourceLinked="1"/>
        <c:tickLblPos val="nextTo"/>
        <c:crossAx val="8781644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0.50587246906340055</c:v>
                </c:pt>
                <c:pt idx="1">
                  <c:v>0.55315646593349233</c:v>
                </c:pt>
                <c:pt idx="2">
                  <c:v>0.60162907318386549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0.14933580713619704</c:v>
                </c:pt>
                <c:pt idx="1">
                  <c:v>0.20099238364214839</c:v>
                </c:pt>
                <c:pt idx="2">
                  <c:v>0.17779653408828883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0.19268818270419424</c:v>
                </c:pt>
                <c:pt idx="1">
                  <c:v>0.11397207021355472</c:v>
                </c:pt>
                <c:pt idx="2">
                  <c:v>7.9725994256330854E-2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2.1639797989173804E-2</c:v>
                </c:pt>
                <c:pt idx="1">
                  <c:v>3.2246714393262196E-2</c:v>
                </c:pt>
                <c:pt idx="2">
                  <c:v>5.3007941607818493E-2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2.7705291181645209E-2</c:v>
                </c:pt>
                <c:pt idx="1">
                  <c:v>4.0975684838886493E-2</c:v>
                </c:pt>
                <c:pt idx="2">
                  <c:v>2.9692445485029539E-2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1.7696515439820773E-2</c:v>
                </c:pt>
                <c:pt idx="1">
                  <c:v>2.1923787741782833E-2</c:v>
                </c:pt>
                <c:pt idx="2">
                  <c:v>1.4034654226917659E-2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2.0609808579131462E-2</c:v>
                </c:pt>
                <c:pt idx="1">
                  <c:v>1.2090125848620079E-2</c:v>
                </c:pt>
                <c:pt idx="2">
                  <c:v>9.028317689578744E-3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Лист1!$I$2:$I$4</c:f>
              <c:numCache>
                <c:formatCode>0%</c:formatCode>
                <c:ptCount val="3"/>
                <c:pt idx="0">
                  <c:v>6.4452127906437118E-2</c:v>
                </c:pt>
                <c:pt idx="1">
                  <c:v>2.4642767388253172E-2</c:v>
                </c:pt>
                <c:pt idx="2">
                  <c:v>3.5085039462171001E-2</c:v>
                </c:pt>
              </c:numCache>
            </c:numRef>
          </c:val>
        </c:ser>
        <c:dLbls>
          <c:showVal val="1"/>
        </c:dLbls>
        <c:overlap val="100"/>
        <c:axId val="94056832"/>
        <c:axId val="94058368"/>
      </c:barChart>
      <c:catAx>
        <c:axId val="9405683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4058368"/>
        <c:crosses val="autoZero"/>
        <c:auto val="1"/>
        <c:lblAlgn val="ctr"/>
        <c:lblOffset val="100"/>
      </c:catAx>
      <c:valAx>
        <c:axId val="9405836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405683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Лист1!$B$2:$B$7</c:f>
              <c:numCache>
                <c:formatCode>0%</c:formatCode>
                <c:ptCount val="6"/>
                <c:pt idx="0">
                  <c:v>0.54332929652169948</c:v>
                </c:pt>
                <c:pt idx="1">
                  <c:v>0.54148617573132207</c:v>
                </c:pt>
                <c:pt idx="2">
                  <c:v>0.51570003218538818</c:v>
                </c:pt>
                <c:pt idx="3">
                  <c:v>0.50839360602929562</c:v>
                </c:pt>
                <c:pt idx="4">
                  <c:v>0.5035228024560956</c:v>
                </c:pt>
                <c:pt idx="5">
                  <c:v>0.50587246906340055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Лист1!$C$2:$C$7</c:f>
              <c:numCache>
                <c:formatCode>0%</c:formatCode>
                <c:ptCount val="6"/>
                <c:pt idx="0">
                  <c:v>0.12538132540278688</c:v>
                </c:pt>
                <c:pt idx="1">
                  <c:v>0.12629017594523773</c:v>
                </c:pt>
                <c:pt idx="2">
                  <c:v>0.1256260057933698</c:v>
                </c:pt>
                <c:pt idx="3">
                  <c:v>0.1327417492250654</c:v>
                </c:pt>
                <c:pt idx="4">
                  <c:v>0.13739509941615499</c:v>
                </c:pt>
                <c:pt idx="5">
                  <c:v>0.14933580713619704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Лист1!$D$2:$D$7</c:f>
              <c:numCache>
                <c:formatCode>0%</c:formatCode>
                <c:ptCount val="6"/>
                <c:pt idx="0">
                  <c:v>0.22983765885364768</c:v>
                </c:pt>
                <c:pt idx="1">
                  <c:v>0.21950371677629826</c:v>
                </c:pt>
                <c:pt idx="2">
                  <c:v>0.20361763759253304</c:v>
                </c:pt>
                <c:pt idx="3">
                  <c:v>0.20007293502704673</c:v>
                </c:pt>
                <c:pt idx="4">
                  <c:v>0.19793855118219922</c:v>
                </c:pt>
                <c:pt idx="5">
                  <c:v>0.19268818270419424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Лист1!$E$2:$E$7</c:f>
              <c:numCache>
                <c:formatCode>0%</c:formatCode>
                <c:ptCount val="6"/>
                <c:pt idx="0">
                  <c:v>2.4542792758266534E-2</c:v>
                </c:pt>
                <c:pt idx="1">
                  <c:v>2.2207069896785933E-2</c:v>
                </c:pt>
                <c:pt idx="2">
                  <c:v>2.2272288381075006E-2</c:v>
                </c:pt>
                <c:pt idx="3">
                  <c:v>2.1953443141068497E-2</c:v>
                </c:pt>
                <c:pt idx="4">
                  <c:v>2.102074216800345E-2</c:v>
                </c:pt>
                <c:pt idx="5">
                  <c:v>2.1639797989173804E-2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Лист1!$F$2:$F$7</c:f>
              <c:numCache>
                <c:formatCode>0%</c:formatCode>
                <c:ptCount val="6"/>
                <c:pt idx="0">
                  <c:v>0</c:v>
                </c:pt>
                <c:pt idx="1">
                  <c:v>4.5724370287181133E-3</c:v>
                </c:pt>
                <c:pt idx="2">
                  <c:v>2.2375281622143556E-2</c:v>
                </c:pt>
                <c:pt idx="3">
                  <c:v>2.8019206223788975E-2</c:v>
                </c:pt>
                <c:pt idx="4">
                  <c:v>2.5199354636518748E-2</c:v>
                </c:pt>
                <c:pt idx="5">
                  <c:v>2.7705291181645209E-2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Лист1!$G$2:$G$7</c:f>
              <c:numCache>
                <c:formatCode>0%</c:formatCode>
                <c:ptCount val="6"/>
                <c:pt idx="0">
                  <c:v>2.1154936918430854E-3</c:v>
                </c:pt>
                <c:pt idx="1">
                  <c:v>1.0628910636932462E-2</c:v>
                </c:pt>
                <c:pt idx="2">
                  <c:v>3.3356935951078213E-2</c:v>
                </c:pt>
                <c:pt idx="3">
                  <c:v>1.174253935452502E-2</c:v>
                </c:pt>
                <c:pt idx="4">
                  <c:v>1.6923380497487043E-2</c:v>
                </c:pt>
                <c:pt idx="5">
                  <c:v>1.7696515439820773E-2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Лист1!$H$2:$H$7</c:f>
              <c:numCache>
                <c:formatCode>0%</c:formatCode>
                <c:ptCount val="6"/>
                <c:pt idx="0">
                  <c:v>2.2948507657167393E-2</c:v>
                </c:pt>
                <c:pt idx="1">
                  <c:v>2.4693833894860691E-2</c:v>
                </c:pt>
                <c:pt idx="2">
                  <c:v>2.2465400708078544E-2</c:v>
                </c:pt>
                <c:pt idx="3">
                  <c:v>2.2342429951984429E-2</c:v>
                </c:pt>
                <c:pt idx="4">
                  <c:v>2.1519854212853875E-2</c:v>
                </c:pt>
                <c:pt idx="5">
                  <c:v>2.0609808579131462E-2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Лист1!$I$2:$I$7</c:f>
              <c:numCache>
                <c:formatCode>0%</c:formatCode>
                <c:ptCount val="6"/>
                <c:pt idx="0">
                  <c:v>5.1844925114589241E-2</c:v>
                </c:pt>
                <c:pt idx="1">
                  <c:v>5.0617680089844401E-2</c:v>
                </c:pt>
                <c:pt idx="2">
                  <c:v>5.4586417766334105E-2</c:v>
                </c:pt>
                <c:pt idx="3">
                  <c:v>7.4734091047225476E-2</c:v>
                </c:pt>
                <c:pt idx="4">
                  <c:v>7.6480215430687282E-2</c:v>
                </c:pt>
                <c:pt idx="5">
                  <c:v>6.4452127906437118E-2</c:v>
                </c:pt>
              </c:numCache>
            </c:numRef>
          </c:val>
        </c:ser>
        <c:dLbls>
          <c:showVal val="1"/>
        </c:dLbls>
        <c:overlap val="100"/>
        <c:axId val="94424064"/>
        <c:axId val="110826240"/>
      </c:barChart>
      <c:catAx>
        <c:axId val="944240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0826240"/>
        <c:crosses val="autoZero"/>
        <c:auto val="1"/>
        <c:lblAlgn val="ctr"/>
        <c:lblOffset val="100"/>
      </c:catAx>
      <c:valAx>
        <c:axId val="11082624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44240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Лист1!$B$2:$B$7</c:f>
              <c:numCache>
                <c:formatCode>0%</c:formatCode>
                <c:ptCount val="6"/>
                <c:pt idx="0">
                  <c:v>0.65875198640406174</c:v>
                </c:pt>
                <c:pt idx="1">
                  <c:v>0.65047981935382693</c:v>
                </c:pt>
                <c:pt idx="2">
                  <c:v>0.62591573066884365</c:v>
                </c:pt>
                <c:pt idx="3">
                  <c:v>0.5854407343363025</c:v>
                </c:pt>
                <c:pt idx="4">
                  <c:v>0.60511477952258741</c:v>
                </c:pt>
                <c:pt idx="5">
                  <c:v>0.60162907318386549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Лист1!$C$2:$C$7</c:f>
              <c:numCache>
                <c:formatCode>0%</c:formatCode>
                <c:ptCount val="6"/>
                <c:pt idx="0">
                  <c:v>0.15755437007829193</c:v>
                </c:pt>
                <c:pt idx="1">
                  <c:v>0.1614209838007799</c:v>
                </c:pt>
                <c:pt idx="2">
                  <c:v>0.17170276336056003</c:v>
                </c:pt>
                <c:pt idx="3">
                  <c:v>0.16998001738743146</c:v>
                </c:pt>
                <c:pt idx="4">
                  <c:v>0.18256846773981594</c:v>
                </c:pt>
                <c:pt idx="5">
                  <c:v>0.17779653408828883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Лист1!$D$2:$D$7</c:f>
              <c:numCache>
                <c:formatCode>0%</c:formatCode>
                <c:ptCount val="6"/>
                <c:pt idx="0">
                  <c:v>0.11195490896040518</c:v>
                </c:pt>
                <c:pt idx="1">
                  <c:v>0.11107893830987588</c:v>
                </c:pt>
                <c:pt idx="2">
                  <c:v>0.10114489334745688</c:v>
                </c:pt>
                <c:pt idx="3">
                  <c:v>0.10127870986230404</c:v>
                </c:pt>
                <c:pt idx="4">
                  <c:v>8.948104571247098E-2</c:v>
                </c:pt>
                <c:pt idx="5">
                  <c:v>7.9725994256330854E-2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Лист1!$E$2:$E$7</c:f>
              <c:numCache>
                <c:formatCode>0%</c:formatCode>
                <c:ptCount val="6"/>
                <c:pt idx="0">
                  <c:v>3.467771109630774E-2</c:v>
                </c:pt>
                <c:pt idx="1">
                  <c:v>5.0586588639039289E-2</c:v>
                </c:pt>
                <c:pt idx="2">
                  <c:v>4.8618562212628391E-2</c:v>
                </c:pt>
                <c:pt idx="3">
                  <c:v>4.9684192714820996E-2</c:v>
                </c:pt>
                <c:pt idx="4">
                  <c:v>5.2242487390154781E-2</c:v>
                </c:pt>
                <c:pt idx="5">
                  <c:v>5.3007941607818493E-2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Лист1!$F$2:$F$7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8.3555832219055961E-3</c:v>
                </c:pt>
                <c:pt idx="3">
                  <c:v>2.1244960646718016E-2</c:v>
                </c:pt>
                <c:pt idx="4">
                  <c:v>2.6109283190735483E-2</c:v>
                </c:pt>
                <c:pt idx="5">
                  <c:v>2.9692445485029539E-2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Лист1!$G$2:$G$7</c:f>
              <c:numCache>
                <c:formatCode>0%</c:formatCode>
                <c:ptCount val="6"/>
                <c:pt idx="0">
                  <c:v>1.8010276351630161E-3</c:v>
                </c:pt>
                <c:pt idx="1">
                  <c:v>4.5536923789958605E-3</c:v>
                </c:pt>
                <c:pt idx="2">
                  <c:v>1.5618023878963648E-2</c:v>
                </c:pt>
                <c:pt idx="3">
                  <c:v>6.226288614756683E-3</c:v>
                </c:pt>
                <c:pt idx="4">
                  <c:v>1.113407891840526E-2</c:v>
                </c:pt>
                <c:pt idx="5">
                  <c:v>1.4034654226917659E-2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Лист1!$H$2:$H$7</c:f>
              <c:numCache>
                <c:formatCode>0%</c:formatCode>
                <c:ptCount val="6"/>
                <c:pt idx="0">
                  <c:v>8.3553761079347994E-3</c:v>
                </c:pt>
                <c:pt idx="1">
                  <c:v>6.1333974475305045E-3</c:v>
                </c:pt>
                <c:pt idx="2">
                  <c:v>7.3452447620876195E-3</c:v>
                </c:pt>
                <c:pt idx="3">
                  <c:v>9.2837452479804378E-3</c:v>
                </c:pt>
                <c:pt idx="4">
                  <c:v>1.0299786817950879E-2</c:v>
                </c:pt>
                <c:pt idx="5">
                  <c:v>9.028317689578744E-3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Лист1!$I$2:$I$7</c:f>
              <c:numCache>
                <c:formatCode>0%</c:formatCode>
                <c:ptCount val="6"/>
                <c:pt idx="0">
                  <c:v>2.6904619717836076E-2</c:v>
                </c:pt>
                <c:pt idx="1">
                  <c:v>1.5746580069952089E-2</c:v>
                </c:pt>
                <c:pt idx="2">
                  <c:v>2.1299198547554642E-2</c:v>
                </c:pt>
                <c:pt idx="3">
                  <c:v>5.6861351189685772E-2</c:v>
                </c:pt>
                <c:pt idx="4">
                  <c:v>2.3050070707879625E-2</c:v>
                </c:pt>
                <c:pt idx="5">
                  <c:v>3.5085039462171001E-2</c:v>
                </c:pt>
              </c:numCache>
            </c:numRef>
          </c:val>
        </c:ser>
        <c:dLbls>
          <c:showVal val="1"/>
        </c:dLbls>
        <c:overlap val="100"/>
        <c:axId val="110950656"/>
        <c:axId val="110964736"/>
      </c:barChart>
      <c:catAx>
        <c:axId val="1109506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0964736"/>
        <c:crosses val="autoZero"/>
        <c:auto val="1"/>
        <c:lblAlgn val="ctr"/>
        <c:lblOffset val="100"/>
      </c:catAx>
      <c:valAx>
        <c:axId val="110964736"/>
        <c:scaling>
          <c:orientation val="minMax"/>
          <c:min val="0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095065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                          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0.30621505911713093</c:v>
                </c:pt>
                <c:pt idx="1">
                  <c:v>0.44336655490727322</c:v>
                </c:pt>
                <c:pt idx="2">
                  <c:v>0.44987018194390888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7.4661437763865454E-2</c:v>
                </c:pt>
                <c:pt idx="1">
                  <c:v>6.0993342935992768E-2</c:v>
                </c:pt>
                <c:pt idx="2">
                  <c:v>5.848738095928574E-2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                        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7.4152275402540518E-2</c:v>
                </c:pt>
                <c:pt idx="1">
                  <c:v>6.1388739600350087E-2</c:v>
                </c:pt>
                <c:pt idx="2">
                  <c:v>7.726918744238899E-2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                       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6.3515699514298071E-2</c:v>
                </c:pt>
                <c:pt idx="1">
                  <c:v>5.8074945869487325E-2</c:v>
                </c:pt>
                <c:pt idx="2">
                  <c:v>7.1724029072570583E-2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    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4.7264507285529452E-2</c:v>
                </c:pt>
                <c:pt idx="1">
                  <c:v>4.7640853353003047E-2</c:v>
                </c:pt>
                <c:pt idx="2">
                  <c:v>4.0590405659741507E-2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Запорожье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2.8731304674766155E-2</c:v>
                </c:pt>
                <c:pt idx="1">
                  <c:v>2.7099988096347477E-2</c:v>
                </c:pt>
                <c:pt idx="2">
                  <c:v>2.5165316577422152E-2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0.40545971624186966</c:v>
                </c:pt>
                <c:pt idx="1">
                  <c:v>0.30143557523754644</c:v>
                </c:pt>
                <c:pt idx="2">
                  <c:v>0.27689349834468258</c:v>
                </c:pt>
              </c:numCache>
            </c:numRef>
          </c:val>
        </c:ser>
        <c:dLbls>
          <c:showVal val="1"/>
        </c:dLbls>
        <c:overlap val="100"/>
        <c:axId val="111088768"/>
        <c:axId val="111090304"/>
      </c:barChart>
      <c:catAx>
        <c:axId val="111088768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090304"/>
        <c:crosses val="autoZero"/>
        <c:auto val="1"/>
        <c:lblAlgn val="ctr"/>
        <c:lblOffset val="100"/>
      </c:catAx>
      <c:valAx>
        <c:axId val="11109030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0887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>
        <c:manualLayout>
          <c:layoutTarget val="inner"/>
          <c:xMode val="edge"/>
          <c:yMode val="edge"/>
          <c:x val="0.14339725476899107"/>
          <c:y val="5.7163275071341627E-2"/>
          <c:w val="0.4959667960165271"/>
          <c:h val="0.72557577025002995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                          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0.24628988858458539</c:v>
                </c:pt>
                <c:pt idx="1">
                  <c:v>0.39758238023248937</c:v>
                </c:pt>
                <c:pt idx="2">
                  <c:v>0.37983286170980712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7.8397377823046899E-2</c:v>
                </c:pt>
                <c:pt idx="1">
                  <c:v>5.9697132515819894E-2</c:v>
                </c:pt>
                <c:pt idx="2">
                  <c:v>6.3087784292125595E-2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                        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7.1471836514272788E-2</c:v>
                </c:pt>
                <c:pt idx="1">
                  <c:v>6.8928277482397243E-2</c:v>
                </c:pt>
                <c:pt idx="2">
                  <c:v>8.2592068190146584E-2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                         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5.0283412374648527E-2</c:v>
                </c:pt>
                <c:pt idx="1">
                  <c:v>5.2199475072027005E-2</c:v>
                </c:pt>
                <c:pt idx="2">
                  <c:v>4.4479521122810971E-2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  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4.8134753540178682E-2</c:v>
                </c:pt>
                <c:pt idx="1">
                  <c:v>5.0521952458523936E-2</c:v>
                </c:pt>
                <c:pt idx="2">
                  <c:v>7.1776035684587167E-2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Запорожье                 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2.8200495619801022E-2</c:v>
                </c:pt>
                <c:pt idx="1">
                  <c:v>2.503279171642819E-2</c:v>
                </c:pt>
                <c:pt idx="2">
                  <c:v>2.557627216993711E-2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0.47722223554346682</c:v>
                </c:pt>
                <c:pt idx="1">
                  <c:v>0.34603799052231471</c:v>
                </c:pt>
                <c:pt idx="2">
                  <c:v>0.332655456830586</c:v>
                </c:pt>
              </c:numCache>
            </c:numRef>
          </c:val>
        </c:ser>
        <c:dLbls>
          <c:showVal val="1"/>
        </c:dLbls>
        <c:overlap val="100"/>
        <c:axId val="111465984"/>
        <c:axId val="111467520"/>
      </c:barChart>
      <c:catAx>
        <c:axId val="111465984"/>
        <c:scaling>
          <c:orientation val="minMax"/>
        </c:scaling>
        <c:axPos val="b"/>
        <c:numFmt formatCode="General" sourceLinked="0"/>
        <c:tickLblPos val="nextTo"/>
        <c:txPr>
          <a:bodyPr rot="0"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467520"/>
        <c:crosses val="autoZero"/>
        <c:auto val="1"/>
        <c:lblAlgn val="ctr"/>
        <c:lblOffset val="100"/>
      </c:catAx>
      <c:valAx>
        <c:axId val="11146752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11146598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Потенциальный охват (%)</a:t>
          </a:r>
          <a:endParaRPr lang="ru-RU" sz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Средняя стоимость тысячи контактов (</a:t>
          </a:r>
          <a:r>
            <a:rPr lang="ru-RU" sz="12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грн</a:t>
          </a:r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)</a:t>
          </a:r>
          <a:endParaRPr lang="ru-RU" sz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0.11387</cdr:x>
      <cdr:y>0.65588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68745" y="968745"/>
          <a:ext cx="2465810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Среднее к-во контактов носителя за 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месяц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тыс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0.88613</cdr:x>
      <cdr:y>0.02782</cdr:y>
    </cdr:from>
    <cdr:to>
      <cdr:x>1</cdr:x>
      <cdr:y>0.68371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058363" y="1164809"/>
          <a:ext cx="2634418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Средняя 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стоимость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 тысячи контактов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грн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0.02469</cdr:x>
      <cdr:y>0</cdr:y>
    </cdr:from>
    <cdr:to>
      <cdr:x>0.09876</cdr:x>
      <cdr:y>0.78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044128" y="416595"/>
          <a:ext cx="2808312" cy="432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noProof="0" dirty="0" smtClean="0"/>
            <a:t>Месячная </a:t>
          </a:r>
          <a:r>
            <a:rPr lang="ru-RU" sz="1100" noProof="0" dirty="0" smtClean="0">
              <a:latin typeface="Arial" pitchFamily="34" charset="0"/>
              <a:cs typeface="Arial" pitchFamily="34" charset="0"/>
            </a:rPr>
            <a:t>динамика</a:t>
          </a:r>
          <a:r>
            <a:rPr lang="ru-RU" sz="1100" noProof="0" dirty="0" smtClean="0"/>
            <a:t> бюджетов ( млн. грн. ) </a:t>
          </a:r>
          <a:endParaRPr lang="ru-RU" sz="1100" noProof="0" dirty="0"/>
        </a:p>
      </cdr:txBody>
    </cdr:sp>
  </cdr:relSizeAnchor>
  <cdr:relSizeAnchor xmlns:cdr="http://schemas.openxmlformats.org/drawingml/2006/chartDrawing">
    <cdr:from>
      <cdr:x>0.90476</cdr:x>
      <cdr:y>0</cdr:y>
    </cdr:from>
    <cdr:to>
      <cdr:x>0.97884</cdr:x>
      <cdr:y>0.78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4292477" y="1180131"/>
          <a:ext cx="2808311" cy="448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noProof="0" dirty="0" smtClean="0"/>
            <a:t>Месячная </a:t>
          </a:r>
          <a:r>
            <a:rPr lang="ru-RU" sz="1100" noProof="0" dirty="0" smtClean="0">
              <a:latin typeface="Arial" pitchFamily="34" charset="0"/>
              <a:cs typeface="Arial" pitchFamily="34" charset="0"/>
            </a:rPr>
            <a:t>разница</a:t>
          </a:r>
          <a:r>
            <a:rPr lang="ru-RU" sz="1100" noProof="0" dirty="0" smtClean="0"/>
            <a:t> бюджетов  ( млн. грн. ) </a:t>
          </a:r>
          <a:endParaRPr lang="ru-RU" sz="1100" noProof="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Бюджет 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AEA0-6E84-4CCC-A35D-65D1C9AFF7B8}" type="datetimeFigureOut">
              <a:rPr lang="ru-RU" smtClean="0"/>
              <a:pPr/>
              <a:t>17.02.2015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85CD-6E8C-4B0D-93FD-74442199A0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897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Обновление по материалам </a:t>
            </a:r>
            <a:r>
              <a:rPr lang="en-US" smtClean="0"/>
              <a:t>http://vrk.org.ua/adv/statistics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7292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5822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2496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66578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85981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5823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Распределение рекламных поверхностей по основным о</a:t>
            </a:r>
            <a:r>
              <a:rPr lang="uk-UA" dirty="0" err="1" smtClean="0"/>
              <a:t>ператорам</a:t>
            </a:r>
            <a:r>
              <a:rPr lang="ru-RU" dirty="0" smtClean="0"/>
              <a:t> Украины. 6х3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12396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08503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729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070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070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63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634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634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63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634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0235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28860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15566"/>
            <a:ext cx="4966320" cy="1152128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2139702"/>
            <a:ext cx="3200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751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668611"/>
            <a:ext cx="9144000" cy="49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229600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28184" y="4779402"/>
            <a:ext cx="981472" cy="273844"/>
          </a:xfrm>
        </p:spPr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592" cy="86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37241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EC87-94D2-41B2-A32D-1E61F71FB7AA}" type="datetimeFigureOut">
              <a:rPr lang="ru-RU" smtClean="0"/>
              <a:pPr/>
              <a:t>17.02.2015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995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в Украине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57175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endParaRPr lang="uk-UA" sz="4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8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2014 года.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1362539381"/>
              </p:ext>
            </p:extLst>
          </p:nvPr>
        </p:nvGraphicFramePr>
        <p:xfrm>
          <a:off x="107504" y="1275606"/>
          <a:ext cx="47525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978845"/>
            <a:ext cx="796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Скролл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5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носителей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2972254735"/>
              </p:ext>
            </p:extLst>
          </p:nvPr>
        </p:nvGraphicFramePr>
        <p:xfrm>
          <a:off x="304801" y="1008909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носитель генерирует количество контактов,  эквивалентное населению среднего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города</a:t>
            </a:r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точки зрения стоимости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контакта,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наиболее эффективными являются щиты/призмы и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троллы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64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Товарные группы: 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2013-2014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843558"/>
            <a:ext cx="8585050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9632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рекламодатели: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затраты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2013-2014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6174"/>
            <a:ext cx="8856984" cy="3465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336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торговые марки: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затраты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2013-2014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906125"/>
            <a:ext cx="8857108" cy="346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124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Сезонность затрат в наружной рекламе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7784" y="4803998"/>
            <a:ext cx="43204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2013-2014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703514109"/>
              </p:ext>
            </p:extLst>
          </p:nvPr>
        </p:nvGraphicFramePr>
        <p:xfrm>
          <a:off x="3203848" y="771550"/>
          <a:ext cx="58326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2357" y="1026393"/>
            <a:ext cx="2657475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369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проданных рекламных поверхностей по основным городам Украины.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364578018"/>
              </p:ext>
            </p:extLst>
          </p:nvPr>
        </p:nvGraphicFramePr>
        <p:xfrm>
          <a:off x="-108520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926429812"/>
              </p:ext>
            </p:extLst>
          </p:nvPr>
        </p:nvGraphicFramePr>
        <p:xfrm>
          <a:off x="4535488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92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операторам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Украины. </a:t>
            </a:r>
            <a:r>
              <a:rPr lang="ru-RU" dirty="0">
                <a:latin typeface="Arial" pitchFamily="34" charset="0"/>
                <a:cs typeface="Arial" pitchFamily="34" charset="0"/>
              </a:rPr>
              <a:t>Все носители.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746910401"/>
              </p:ext>
            </p:extLst>
          </p:nvPr>
        </p:nvGraphicFramePr>
        <p:xfrm>
          <a:off x="-324543" y="1059582"/>
          <a:ext cx="489930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2119325123"/>
              </p:ext>
            </p:extLst>
          </p:nvPr>
        </p:nvGraphicFramePr>
        <p:xfrm>
          <a:off x="4283969" y="1059582"/>
          <a:ext cx="486003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5502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Украины. 6х3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4023203408"/>
              </p:ext>
            </p:extLst>
          </p:nvPr>
        </p:nvGraphicFramePr>
        <p:xfrm>
          <a:off x="-324543" y="1059582"/>
          <a:ext cx="489930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xmlns="" val="4000828662"/>
              </p:ext>
            </p:extLst>
          </p:nvPr>
        </p:nvGraphicFramePr>
        <p:xfrm>
          <a:off x="4283969" y="1059582"/>
          <a:ext cx="486003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4188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Украины.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1,2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1,8</a:t>
            </a:r>
            <a:r>
              <a:rPr lang="ru-RU" dirty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ТОП-5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2014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1460462258"/>
              </p:ext>
            </p:extLst>
          </p:nvPr>
        </p:nvGraphicFramePr>
        <p:xfrm>
          <a:off x="4355976" y="843558"/>
          <a:ext cx="471038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1822882557"/>
              </p:ext>
            </p:extLst>
          </p:nvPr>
        </p:nvGraphicFramePr>
        <p:xfrm>
          <a:off x="-108520" y="843558"/>
          <a:ext cx="471038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4544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78640452"/>
              </p:ext>
            </p:extLst>
          </p:nvPr>
        </p:nvGraphicFramePr>
        <p:xfrm>
          <a:off x="92365" y="1302026"/>
          <a:ext cx="4400123" cy="3101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78390486"/>
              </p:ext>
            </p:extLst>
          </p:nvPr>
        </p:nvGraphicFramePr>
        <p:xfrm>
          <a:off x="4492488" y="1302026"/>
          <a:ext cx="4400123" cy="3101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ВРК (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http://www.adcoalition.org.ua/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425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данных</a:t>
            </a:r>
            <a:endParaRPr lang="ru-RU" dirty="0"/>
          </a:p>
        </p:txBody>
      </p:sp>
      <p:pic>
        <p:nvPicPr>
          <p:cNvPr id="1026" name="Picture 2" descr="C:\Users\User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7574"/>
            <a:ext cx="1953574" cy="61155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83768" y="915566"/>
            <a:ext cx="6660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официальный исследователь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исследований: ТОП-30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раза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год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www.doors-c.com.ua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tns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43758"/>
            <a:ext cx="668179" cy="66817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83768" y="2571750"/>
            <a:ext cx="6660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Украина (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Украина).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исследований: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города 50 000+ (73 города), население в возрасте 12-65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Выборочная совокупность: 5 000 респондентов в 1 волну исследования.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4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www.tns-ua.com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C:\Users\User\Desktop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7854"/>
            <a:ext cx="1112688" cy="10957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3651870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Всеукраинская рекламная коалиция»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www.adcoalition.org.ua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User\Desktop\middle_image_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707654"/>
            <a:ext cx="1528884" cy="8493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83768" y="1779662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Коммуникационный</a:t>
            </a:r>
            <a:r>
              <a:rPr lang="uk-UA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Альянс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официальный </a:t>
            </a:r>
            <a:r>
              <a:rPr lang="ru-RU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мониторист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исследований: ТОП-30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месяц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076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51670"/>
            <a:ext cx="6357392" cy="857250"/>
          </a:xfrm>
        </p:spPr>
        <p:txBody>
          <a:bodyPr>
            <a:noAutofit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БЛАГОДАРИМ ЗА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ВНИМАНИЕ!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59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Проникновение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1602583873"/>
              </p:ext>
            </p:extLst>
          </p:nvPr>
        </p:nvGraphicFramePr>
        <p:xfrm>
          <a:off x="304801" y="1008909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и ТВ –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медиаканалы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самые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доступные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аудитории</a:t>
            </a:r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Позиции Интернет сильны только по молодежным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аудиториям. По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общей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аудитории ‒ проникновение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уровне 60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 ' 2013/4 + 2014/1, Украина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7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медиа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3847443961"/>
              </p:ext>
            </p:extLst>
          </p:nvPr>
        </p:nvGraphicFramePr>
        <p:xfrm>
          <a:off x="304800" y="555527"/>
          <a:ext cx="5203303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реклама, радио и баннерная реклама в Интернет – наиболее дешевые с точки зрения цены за контакт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</a:t>
            </a:r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683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форматов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итогам 2014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3097510589"/>
              </p:ext>
            </p:extLst>
          </p:nvPr>
        </p:nvGraphicFramePr>
        <p:xfrm>
          <a:off x="0" y="1320800"/>
          <a:ext cx="4429761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Щитовые конструкции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формат для украинского рынка </a:t>
            </a:r>
          </a:p>
          <a:p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Сити-лайт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второй в количественном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выражении.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Существенно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отстает от призм при пересчете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контактов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из-за сосредоточения в отделении от транспортных потоков и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меньшей площади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26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роста доли рекламных поверхностей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2396168018"/>
              </p:ext>
            </p:extLst>
          </p:nvPr>
        </p:nvGraphicFramePr>
        <p:xfrm>
          <a:off x="0" y="1275606"/>
          <a:ext cx="4486273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995782570"/>
              </p:ext>
            </p:extLst>
          </p:nvPr>
        </p:nvGraphicFramePr>
        <p:xfrm>
          <a:off x="4716016" y="1275606"/>
          <a:ext cx="4486273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03648" y="706830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Количество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8224" y="698851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Бюджет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119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2014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3547998155"/>
              </p:ext>
            </p:extLst>
          </p:nvPr>
        </p:nvGraphicFramePr>
        <p:xfrm>
          <a:off x="0" y="1320800"/>
          <a:ext cx="4860032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1018932"/>
            <a:ext cx="1361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Все носители 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Киев – основа рынка наружной рекламы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количественном,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бюджетном и качественном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выражении</a:t>
            </a:r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Соотношение между контактами и бюджетами свидетельствует о взвешенном подходе к ценообразованию в Киеве и завышенном в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городах-миллионниках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31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2014 года.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3784319949"/>
              </p:ext>
            </p:extLst>
          </p:nvPr>
        </p:nvGraphicFramePr>
        <p:xfrm>
          <a:off x="0" y="1203598"/>
          <a:ext cx="4727470" cy="3731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915566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Щит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47990" y="915566"/>
            <a:ext cx="819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Призма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xmlns="" val="3437046589"/>
              </p:ext>
            </p:extLst>
          </p:nvPr>
        </p:nvGraphicFramePr>
        <p:xfrm>
          <a:off x="4355976" y="1203597"/>
          <a:ext cx="4788024" cy="3731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27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2014 года.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1650366682"/>
              </p:ext>
            </p:extLst>
          </p:nvPr>
        </p:nvGraphicFramePr>
        <p:xfrm>
          <a:off x="-180528" y="1131590"/>
          <a:ext cx="5328592" cy="36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852657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Сити-</a:t>
            </a:r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лай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25266" y="849023"/>
            <a:ext cx="861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Бэклайт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xmlns="" val="3857351937"/>
              </p:ext>
            </p:extLst>
          </p:nvPr>
        </p:nvGraphicFramePr>
        <p:xfrm>
          <a:off x="4625403" y="1203598"/>
          <a:ext cx="4716016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2762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4970</TotalTime>
  <Words>611</Words>
  <Application>Microsoft Office PowerPoint</Application>
  <PresentationFormat>Экран (16:9)</PresentationFormat>
  <Paragraphs>112</Paragraphs>
  <Slides>21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Наружная реклама в Украине</vt:lpstr>
      <vt:lpstr>Динамика медиарынка </vt:lpstr>
      <vt:lpstr>Проникновение </vt:lpstr>
      <vt:lpstr>Средняя стоимость тысячи контактов медиа  </vt:lpstr>
      <vt:lpstr>Доли основных форматов по итогам 2014 года</vt:lpstr>
      <vt:lpstr>Динамика роста доли рекламных поверхностей</vt:lpstr>
      <vt:lpstr>Доли основных городов по итогам 2014 года </vt:lpstr>
      <vt:lpstr>Доли основных городов по итогам 2014 года.  Основные форматы </vt:lpstr>
      <vt:lpstr>Доли основных городов по итогам 2014 года.  Основные форматы</vt:lpstr>
      <vt:lpstr>Доли основных городов по итогам 2014 года.  Основные форматы</vt:lpstr>
      <vt:lpstr>Средняя стоимость тысячи контактов носителей  </vt:lpstr>
      <vt:lpstr>Товарные группы: затраты на наружную рекламу </vt:lpstr>
      <vt:lpstr>Основные рекламодатели:  затраты на наружную рекламу </vt:lpstr>
      <vt:lpstr>Основные торговые марки:  затраты на наружную рекламу </vt:lpstr>
      <vt:lpstr>Сезонность затрат в наружной рекламе</vt:lpstr>
      <vt:lpstr>Распределение проданных рекламных поверхностей по основным городам Украины. ТОП-10</vt:lpstr>
      <vt:lpstr>Распределение рекламных поверхностей по основным операторам Украины. Все носители. ТОП-10</vt:lpstr>
      <vt:lpstr>Распределение рекламных поверхностей по основным операторам Украины. 6х3</vt:lpstr>
      <vt:lpstr>Распределение рекламных поверхностей по основным операторам Украины. 1,2 х 1,8. ТОП-5</vt:lpstr>
      <vt:lpstr>Источники данных</vt:lpstr>
      <vt:lpstr>БЛАГОДАРИМ ЗА ВНИМАНИЕ! </vt:lpstr>
    </vt:vector>
  </TitlesOfParts>
  <Company>ДП "ССМ"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Rybkin</dc:creator>
  <cp:lastModifiedBy>Klykova Olga</cp:lastModifiedBy>
  <cp:revision>142</cp:revision>
  <cp:lastPrinted>2015-01-30T16:39:30Z</cp:lastPrinted>
  <dcterms:created xsi:type="dcterms:W3CDTF">2014-08-08T10:27:35Z</dcterms:created>
  <dcterms:modified xsi:type="dcterms:W3CDTF">2015-02-17T14:01:22Z</dcterms:modified>
</cp:coreProperties>
</file>