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drawings/drawing3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5.xml" ContentType="application/vnd.openxmlformats-officedocument.drawingml.chart+xml"/>
  <Override PartName="/ppt/drawings/drawing4.xml" ContentType="application/vnd.openxmlformats-officedocument.drawingml.chartshapes+xml"/>
  <Override PartName="/ppt/charts/chart16.xml" ContentType="application/vnd.openxmlformats-officedocument.drawingml.chart+xml"/>
  <Override PartName="/ppt/drawings/drawing5.xml" ContentType="application/vnd.openxmlformats-officedocument.drawingml.chartshapes+xml"/>
  <Override PartName="/ppt/charts/chart17.xml" ContentType="application/vnd.openxmlformats-officedocument.drawingml.chart+xml"/>
  <Override PartName="/ppt/drawings/drawing6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8.xml" ContentType="application/vnd.openxmlformats-officedocument.drawingml.chart+xml"/>
  <Override PartName="/ppt/drawings/drawing7.xml" ContentType="application/vnd.openxmlformats-officedocument.drawingml.chartshapes+xml"/>
  <Override PartName="/ppt/charts/chart19.xml" ContentType="application/vnd.openxmlformats-officedocument.drawingml.chart+xml"/>
  <Override PartName="/ppt/drawings/drawing8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20.xml" ContentType="application/vnd.openxmlformats-officedocument.drawingml.chart+xml"/>
  <Override PartName="/ppt/drawings/drawing9.xml" ContentType="application/vnd.openxmlformats-officedocument.drawingml.chartshapes+xml"/>
  <Override PartName="/ppt/charts/chart21.xml" ContentType="application/vnd.openxmlformats-officedocument.drawingml.chart+xml"/>
  <Override PartName="/ppt/drawings/drawing10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22.xml" ContentType="application/vnd.openxmlformats-officedocument.drawingml.chart+xml"/>
  <Override PartName="/ppt/drawings/drawing11.xml" ContentType="application/vnd.openxmlformats-officedocument.drawingml.chartshapes+xml"/>
  <Override PartName="/ppt/charts/chart23.xml" ContentType="application/vnd.openxmlformats-officedocument.drawingml.chart+xml"/>
  <Override PartName="/ppt/drawings/drawing12.xml" ContentType="application/vnd.openxmlformats-officedocument.drawingml.chartshape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87" r:id="rId3"/>
    <p:sldId id="264" r:id="rId4"/>
    <p:sldId id="263" r:id="rId5"/>
    <p:sldId id="261" r:id="rId6"/>
    <p:sldId id="288" r:id="rId7"/>
    <p:sldId id="279" r:id="rId8"/>
    <p:sldId id="276" r:id="rId9"/>
    <p:sldId id="277" r:id="rId10"/>
    <p:sldId id="278" r:id="rId11"/>
    <p:sldId id="286" r:id="rId12"/>
    <p:sldId id="265" r:id="rId13"/>
    <p:sldId id="267" r:id="rId14"/>
    <p:sldId id="268" r:id="rId15"/>
    <p:sldId id="266" r:id="rId16"/>
    <p:sldId id="270" r:id="rId17"/>
    <p:sldId id="284" r:id="rId18"/>
    <p:sldId id="281" r:id="rId19"/>
    <p:sldId id="273" r:id="rId20"/>
    <p:sldId id="289" r:id="rId21"/>
    <p:sldId id="275" r:id="rId22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58">
          <p15:clr>
            <a:srgbClr val="A4A3A4"/>
          </p15:clr>
        </p15:guide>
        <p15:guide id="2" pos="1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46C0A"/>
    <a:srgbClr val="FFFF00"/>
    <a:srgbClr val="AA4643"/>
    <a:srgbClr val="89A54E"/>
    <a:srgbClr val="D99694"/>
    <a:srgbClr val="7158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8" autoAdjust="0"/>
    <p:restoredTop sz="93880" autoAdjust="0"/>
  </p:normalViewPr>
  <p:slideViewPr>
    <p:cSldViewPr>
      <p:cViewPr>
        <p:scale>
          <a:sx n="101" d="100"/>
          <a:sy n="101" d="100"/>
        </p:scale>
        <p:origin x="-564" y="60"/>
      </p:cViewPr>
      <p:guideLst>
        <p:guide orient="horz" pos="758"/>
        <p:guide pos="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Microsoft_Excel_Worksheet23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млн</a:t>
            </a: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грн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7779468892119693E-2"/>
          <c:y val="0.11268402043378829"/>
          <c:w val="0.89002398342046352"/>
          <c:h val="0.64479890075106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Лист1!$B$2:$O$2</c:f>
              <c:numCache>
                <c:formatCode>0</c:formatCode>
                <c:ptCount val="8"/>
                <c:pt idx="0">
                  <c:v>3521</c:v>
                </c:pt>
                <c:pt idx="1">
                  <c:v>3867</c:v>
                </c:pt>
                <c:pt idx="2">
                  <c:v>4440</c:v>
                </c:pt>
                <c:pt idx="3">
                  <c:v>3555</c:v>
                </c:pt>
                <c:pt idx="4">
                  <c:v>3733</c:v>
                </c:pt>
                <c:pt idx="5">
                  <c:v>4965</c:v>
                </c:pt>
                <c:pt idx="6">
                  <c:v>6355</c:v>
                </c:pt>
                <c:pt idx="7">
                  <c:v>7944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004-46C3-8C53-3634F53B5E17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Лист1!$B$3:$O$3</c:f>
              <c:numCache>
                <c:formatCode>0</c:formatCode>
                <c:ptCount val="8"/>
                <c:pt idx="0">
                  <c:v>370</c:v>
                </c:pt>
                <c:pt idx="1">
                  <c:v>400</c:v>
                </c:pt>
                <c:pt idx="2">
                  <c:v>500</c:v>
                </c:pt>
                <c:pt idx="3">
                  <c:v>375</c:v>
                </c:pt>
                <c:pt idx="4">
                  <c:v>431</c:v>
                </c:pt>
                <c:pt idx="5">
                  <c:v>711</c:v>
                </c:pt>
                <c:pt idx="6">
                  <c:v>974</c:v>
                </c:pt>
                <c:pt idx="7">
                  <c:v>1315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004-46C3-8C53-3634F53B5E17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Лист1!$B$4:$O$4</c:f>
              <c:numCache>
                <c:formatCode>0</c:formatCode>
                <c:ptCount val="8"/>
                <c:pt idx="0">
                  <c:v>1000</c:v>
                </c:pt>
                <c:pt idx="1">
                  <c:v>1200</c:v>
                </c:pt>
                <c:pt idx="2" formatCode="#,##0">
                  <c:v>1500</c:v>
                </c:pt>
                <c:pt idx="3" formatCode="#,##0">
                  <c:v>1030</c:v>
                </c:pt>
                <c:pt idx="4">
                  <c:v>953</c:v>
                </c:pt>
                <c:pt idx="5">
                  <c:v>1240</c:v>
                </c:pt>
                <c:pt idx="6">
                  <c:v>2691</c:v>
                </c:pt>
                <c:pt idx="7">
                  <c:v>3330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004-46C3-8C53-3634F53B5E17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Лист1!$B$5:$O$5</c:f>
              <c:numCache>
                <c:formatCode>#,##0</c:formatCode>
                <c:ptCount val="8"/>
                <c:pt idx="0">
                  <c:v>2436.4</c:v>
                </c:pt>
                <c:pt idx="1">
                  <c:v>2646.8</c:v>
                </c:pt>
                <c:pt idx="2">
                  <c:v>2497</c:v>
                </c:pt>
                <c:pt idx="3">
                  <c:v>1670</c:v>
                </c:pt>
                <c:pt idx="4" formatCode="0">
                  <c:v>1320</c:v>
                </c:pt>
                <c:pt idx="5" formatCode="0">
                  <c:v>1130</c:v>
                </c:pt>
                <c:pt idx="6" formatCode="0">
                  <c:v>1355</c:v>
                </c:pt>
                <c:pt idx="7" formatCode="0">
                  <c:v>1597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004-46C3-8C53-3634F53B5E17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Лист1!$B$6:$O$6</c:f>
              <c:numCache>
                <c:formatCode>0</c:formatCode>
                <c:ptCount val="8"/>
                <c:pt idx="0">
                  <c:v>271</c:v>
                </c:pt>
                <c:pt idx="1">
                  <c:v>312</c:v>
                </c:pt>
                <c:pt idx="2">
                  <c:v>340</c:v>
                </c:pt>
                <c:pt idx="3">
                  <c:v>290</c:v>
                </c:pt>
                <c:pt idx="4">
                  <c:v>304</c:v>
                </c:pt>
                <c:pt idx="5">
                  <c:v>400</c:v>
                </c:pt>
                <c:pt idx="6">
                  <c:v>480</c:v>
                </c:pt>
                <c:pt idx="7">
                  <c:v>578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004-46C3-8C53-3634F53B5E17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Лист1!$B$7:$O$7</c:f>
              <c:numCache>
                <c:formatCode>0</c:formatCode>
                <c:ptCount val="8"/>
                <c:pt idx="0">
                  <c:v>32</c:v>
                </c:pt>
                <c:pt idx="1">
                  <c:v>35</c:v>
                </c:pt>
                <c:pt idx="2">
                  <c:v>40</c:v>
                </c:pt>
                <c:pt idx="3">
                  <c:v>30</c:v>
                </c:pt>
                <c:pt idx="4">
                  <c:v>24</c:v>
                </c:pt>
                <c:pt idx="5">
                  <c:v>35</c:v>
                </c:pt>
                <c:pt idx="6">
                  <c:v>40</c:v>
                </c:pt>
                <c:pt idx="7">
                  <c:v>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004-46C3-8C53-3634F53B5E17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Лист1!$B$8:$O$8</c:f>
              <c:numCache>
                <c:formatCode>0</c:formatCode>
                <c:ptCount val="8"/>
                <c:pt idx="0">
                  <c:v>590</c:v>
                </c:pt>
                <c:pt idx="1">
                  <c:v>680</c:v>
                </c:pt>
                <c:pt idx="2" formatCode="#,##0">
                  <c:v>2050</c:v>
                </c:pt>
                <c:pt idx="3" formatCode="#,##0">
                  <c:v>2115</c:v>
                </c:pt>
                <c:pt idx="4">
                  <c:v>2355</c:v>
                </c:pt>
                <c:pt idx="5">
                  <c:v>3140</c:v>
                </c:pt>
                <c:pt idx="6">
                  <c:v>4344</c:v>
                </c:pt>
                <c:pt idx="7">
                  <c:v>5650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004-46C3-8C53-3634F53B5E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66656256"/>
        <c:axId val="122433536"/>
      </c:barChart>
      <c:catAx>
        <c:axId val="166656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2433536"/>
        <c:crosses val="autoZero"/>
        <c:auto val="1"/>
        <c:lblAlgn val="ctr"/>
        <c:lblOffset val="100"/>
        <c:noMultiLvlLbl val="0"/>
      </c:catAx>
      <c:valAx>
        <c:axId val="122433536"/>
        <c:scaling>
          <c:orientation val="minMax"/>
          <c:max val="22000"/>
          <c:min val="0"/>
        </c:scaling>
        <c:delete val="0"/>
        <c:axPos val="l"/>
        <c:numFmt formatCode="0" sourceLinked="1"/>
        <c:majorTickMark val="out"/>
        <c:minorTickMark val="none"/>
        <c:tickLblPos val="nextTo"/>
        <c:crossAx val="166656256"/>
        <c:crosses val="autoZero"/>
        <c:crossBetween val="between"/>
        <c:majorUnit val="3000"/>
      </c:valAx>
    </c:plotArea>
    <c:legend>
      <c:legendPos val="b"/>
      <c:layout>
        <c:manualLayout>
          <c:xMode val="edge"/>
          <c:yMode val="edge"/>
          <c:x val="8.4205827882538692E-2"/>
          <c:y val="0.85605491631917763"/>
          <c:w val="0.84890626921111101"/>
          <c:h val="6.5608645444111893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1583722840319"/>
          <c:y val="5.7163275071341856E-2"/>
          <c:w val="0.46454783793864324"/>
          <c:h val="0.7185073979872705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0.42</c:v>
                </c:pt>
                <c:pt idx="1">
                  <c:v>0.52</c:v>
                </c:pt>
                <c:pt idx="2">
                  <c:v>0.55000000000000004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5D-452D-9214-B0795D4EE4F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</c:v>
                </c:pt>
                <c:pt idx="1">
                  <c:v>7.0000000000000007E-2</c:v>
                </c:pt>
                <c:pt idx="2">
                  <c:v>7.0000000000000007E-2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A5D-452D-9214-B0795D4EE4F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</c:v>
                </c:pt>
                <c:pt idx="1">
                  <c:v>0.1</c:v>
                </c:pt>
                <c:pt idx="2">
                  <c:v>0.09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A5D-452D-9214-B0795D4EE4F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0.08</c:v>
                </c:pt>
                <c:pt idx="1">
                  <c:v>7.0000000000000007E-2</c:v>
                </c:pt>
                <c:pt idx="2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A5D-452D-9214-B0795D4EE4F5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0.05</c:v>
                </c:pt>
                <c:pt idx="1">
                  <c:v>0.04</c:v>
                </c:pt>
                <c:pt idx="2">
                  <c:v>0.03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A5D-452D-9214-B0795D4EE4F5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0.25</c:v>
                </c:pt>
                <c:pt idx="1">
                  <c:v>0.2</c:v>
                </c:pt>
                <c:pt idx="2">
                  <c:v>0.16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A5D-452D-9214-B0795D4EE4F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0344448"/>
        <c:axId val="170345984"/>
      </c:barChart>
      <c:catAx>
        <c:axId val="170344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345984"/>
        <c:crosses val="autoZero"/>
        <c:auto val="1"/>
        <c:lblAlgn val="ctr"/>
        <c:lblOffset val="100"/>
        <c:noMultiLvlLbl val="0"/>
      </c:catAx>
      <c:valAx>
        <c:axId val="1703459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344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548089149093657"/>
          <c:y val="0.20535195421163185"/>
          <c:w val="0.26191890433297743"/>
          <c:h val="0.46046062867089882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21932958109321"/>
          <c:y val="5.6154934559603922E-2"/>
          <c:w val="0.49536802425803295"/>
          <c:h val="0.7952106745394680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0.23</c:v>
                </c:pt>
                <c:pt idx="1">
                  <c:v>0.28999999999999998</c:v>
                </c:pt>
                <c:pt idx="2">
                  <c:v>0.42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7C6-47BB-981E-92BBA8002B8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0.08</c:v>
                </c:pt>
                <c:pt idx="1">
                  <c:v>0.08</c:v>
                </c:pt>
                <c:pt idx="2">
                  <c:v>0.09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7C6-47BB-981E-92BBA8002B8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7.0000000000000007E-2</c:v>
                </c:pt>
                <c:pt idx="1">
                  <c:v>0.06</c:v>
                </c:pt>
                <c:pt idx="2">
                  <c:v>0.06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7C6-47BB-981E-92BBA8002B8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0.05</c:v>
                </c:pt>
                <c:pt idx="1">
                  <c:v>0.04</c:v>
                </c:pt>
                <c:pt idx="2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7C6-47BB-981E-92BBA8002B8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7.0000000000000007E-2</c:v>
                </c:pt>
                <c:pt idx="1">
                  <c:v>0.08</c:v>
                </c:pt>
                <c:pt idx="2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7C6-47BB-981E-92BBA8002B8F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0.5</c:v>
                </c:pt>
                <c:pt idx="1">
                  <c:v>0.45</c:v>
                </c:pt>
                <c:pt idx="2">
                  <c:v>0.28999999999999998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7C6-47BB-981E-92BBA8002B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0550400"/>
        <c:axId val="170551936"/>
      </c:barChart>
      <c:catAx>
        <c:axId val="170550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551936"/>
        <c:crosses val="autoZero"/>
        <c:auto val="1"/>
        <c:lblAlgn val="ctr"/>
        <c:lblOffset val="100"/>
        <c:noMultiLvlLbl val="0"/>
      </c:catAx>
      <c:valAx>
        <c:axId val="1705519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550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404421003382118"/>
          <c:y val="0.12097667180309665"/>
          <c:w val="0.23630395955568181"/>
          <c:h val="0.68029339337705097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0.35</c:v>
                </c:pt>
                <c:pt idx="1">
                  <c:v>0.56000000000000005</c:v>
                </c:pt>
                <c:pt idx="2">
                  <c:v>0.63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242-491E-8C33-A08EA2F1323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0.09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242-491E-8C33-A08EA2F1323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0.11</c:v>
                </c:pt>
                <c:pt idx="1">
                  <c:v>0.11</c:v>
                </c:pt>
                <c:pt idx="2">
                  <c:v>0.13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242-491E-8C33-A08EA2F1323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0.1</c:v>
                </c:pt>
                <c:pt idx="1">
                  <c:v>0.06</c:v>
                </c:pt>
                <c:pt idx="2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242-491E-8C33-A08EA2F13238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0.03</c:v>
                </c:pt>
                <c:pt idx="1">
                  <c:v>0.02</c:v>
                </c:pt>
                <c:pt idx="2">
                  <c:v>0.02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242-491E-8C33-A08EA2F13238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0.32</c:v>
                </c:pt>
                <c:pt idx="1">
                  <c:v>0.2</c:v>
                </c:pt>
                <c:pt idx="2">
                  <c:v>0.13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242-491E-8C33-A08EA2F1323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0597376"/>
        <c:axId val="170615552"/>
      </c:barChart>
      <c:catAx>
        <c:axId val="170597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615552"/>
        <c:crosses val="autoZero"/>
        <c:auto val="1"/>
        <c:lblAlgn val="ctr"/>
        <c:lblOffset val="100"/>
        <c:noMultiLvlLbl val="0"/>
      </c:catAx>
      <c:valAx>
        <c:axId val="17061555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597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906652923987441"/>
          <c:y val="9.5536516013169703E-2"/>
          <c:w val="0.21859271187659482"/>
          <c:h val="0.7570913036379984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0.41</c:v>
                </c:pt>
                <c:pt idx="1">
                  <c:v>0.5</c:v>
                </c:pt>
                <c:pt idx="2">
                  <c:v>0.59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23-466E-AA6E-B180E4F741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0.12</c:v>
                </c:pt>
                <c:pt idx="1">
                  <c:v>0.09</c:v>
                </c:pt>
                <c:pt idx="2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A23-466E-AA6E-B180E4F741F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0.09</c:v>
                </c:pt>
                <c:pt idx="1">
                  <c:v>0.08</c:v>
                </c:pt>
                <c:pt idx="2">
                  <c:v>0.12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A23-466E-AA6E-B180E4F741F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0.2</c:v>
                </c:pt>
                <c:pt idx="1">
                  <c:v>0.16</c:v>
                </c:pt>
                <c:pt idx="2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A23-466E-AA6E-B180E4F741F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0.05</c:v>
                </c:pt>
                <c:pt idx="1">
                  <c:v>0.04</c:v>
                </c:pt>
                <c:pt idx="2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A23-466E-AA6E-B180E4F741F3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0.13</c:v>
                </c:pt>
                <c:pt idx="1">
                  <c:v>0.13</c:v>
                </c:pt>
                <c:pt idx="2">
                  <c:v>0.05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A23-466E-AA6E-B180E4F741F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0828160"/>
        <c:axId val="170829696"/>
      </c:barChart>
      <c:catAx>
        <c:axId val="170828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829696"/>
        <c:crosses val="autoZero"/>
        <c:auto val="1"/>
        <c:lblAlgn val="ctr"/>
        <c:lblOffset val="100"/>
        <c:noMultiLvlLbl val="0"/>
      </c:catAx>
      <c:valAx>
        <c:axId val="17082969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82816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629750030874588"/>
          <c:y val="3.9574488006175301E-2"/>
          <c:w val="0.671116204316067"/>
          <c:h val="0.602879677660812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к-во контактов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Лист1!$A$2:$A$8</c:f>
              <c:strCache>
                <c:ptCount val="7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Скролл</c:v>
                </c:pt>
                <c:pt idx="5">
                  <c:v>Лайтбокс</c:v>
                </c:pt>
                <c:pt idx="6">
                  <c:v>Другие</c:v>
                </c:pt>
              </c:strCache>
            </c:strRef>
          </c:cat>
          <c:val>
            <c:numRef>
              <c:f>Лист1!$B$2:$B$8</c:f>
              <c:numCache>
                <c:formatCode>0.00</c:formatCode>
                <c:ptCount val="7"/>
                <c:pt idx="0">
                  <c:v>522.66999999999996</c:v>
                </c:pt>
                <c:pt idx="1">
                  <c:v>656.44</c:v>
                </c:pt>
                <c:pt idx="2">
                  <c:v>298.02</c:v>
                </c:pt>
                <c:pt idx="3">
                  <c:v>741.77</c:v>
                </c:pt>
                <c:pt idx="4">
                  <c:v>362.52</c:v>
                </c:pt>
                <c:pt idx="5">
                  <c:v>327.27</c:v>
                </c:pt>
                <c:pt idx="6">
                  <c:v>468.73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2CF-4CA2-BE2E-ADEC798EE5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0986112"/>
        <c:axId val="170996480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цена за тыс контактов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circle"/>
            <c:size val="9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Лист1!$A$2:$A$8</c:f>
              <c:strCache>
                <c:ptCount val="7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Скролл</c:v>
                </c:pt>
                <c:pt idx="5">
                  <c:v>Лайтбокс</c:v>
                </c:pt>
                <c:pt idx="6">
                  <c:v>Другие</c:v>
                </c:pt>
              </c:strCache>
            </c:strRef>
          </c:cat>
          <c:val>
            <c:numRef>
              <c:f>Лист1!$C$2:$C$8</c:f>
              <c:numCache>
                <c:formatCode>0.00</c:formatCode>
                <c:ptCount val="7"/>
                <c:pt idx="0">
                  <c:v>9.5299999999999994</c:v>
                </c:pt>
                <c:pt idx="1">
                  <c:v>7.57</c:v>
                </c:pt>
                <c:pt idx="2">
                  <c:v>6.75</c:v>
                </c:pt>
                <c:pt idx="3">
                  <c:v>9.98</c:v>
                </c:pt>
                <c:pt idx="4">
                  <c:v>15.02</c:v>
                </c:pt>
                <c:pt idx="5">
                  <c:v>5.93</c:v>
                </c:pt>
                <c:pt idx="6">
                  <c:v>3.49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2CF-4CA2-BE2E-ADEC798EE5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0999808"/>
        <c:axId val="170998016"/>
      </c:lineChart>
      <c:catAx>
        <c:axId val="170986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996480"/>
        <c:crosses val="autoZero"/>
        <c:auto val="1"/>
        <c:lblAlgn val="ctr"/>
        <c:lblOffset val="100"/>
        <c:noMultiLvlLbl val="0"/>
      </c:catAx>
      <c:valAx>
        <c:axId val="170996480"/>
        <c:scaling>
          <c:orientation val="minMax"/>
          <c:max val="80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986112"/>
        <c:crosses val="autoZero"/>
        <c:crossBetween val="between"/>
      </c:valAx>
      <c:valAx>
        <c:axId val="170998016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crossAx val="170999808"/>
        <c:crosses val="max"/>
        <c:crossBetween val="between"/>
      </c:valAx>
      <c:catAx>
        <c:axId val="1709998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7099801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702749705640488"/>
          <c:y val="0.84018855608618181"/>
          <c:w val="0.66962689447863022"/>
          <c:h val="0.1598114439138218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423563362644209"/>
          <c:y val="6.1007276127475314E-2"/>
          <c:w val="0.55656847455906822"/>
          <c:h val="0.74093909398151336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Изм.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янв</c:v>
                </c:pt>
                <c:pt idx="1">
                  <c:v>фев</c:v>
                </c:pt>
                <c:pt idx="2">
                  <c:v>мар</c:v>
                </c:pt>
                <c:pt idx="3">
                  <c:v>апр</c:v>
                </c:pt>
                <c:pt idx="4">
                  <c:v>май</c:v>
                </c:pt>
                <c:pt idx="5">
                  <c:v>июн</c:v>
                </c:pt>
              </c:strCache>
            </c:strRef>
          </c:cat>
          <c:val>
            <c:numRef>
              <c:f>Лист1!$D$2:$D$7</c:f>
              <c:numCache>
                <c:formatCode>0%</c:formatCode>
                <c:ptCount val="6"/>
                <c:pt idx="0">
                  <c:v>0.23492245835726594</c:v>
                </c:pt>
                <c:pt idx="1">
                  <c:v>0.50752928053541546</c:v>
                </c:pt>
                <c:pt idx="2">
                  <c:v>0.52879027997886952</c:v>
                </c:pt>
                <c:pt idx="3">
                  <c:v>0.27863910422049959</c:v>
                </c:pt>
                <c:pt idx="4">
                  <c:v>0.30278019113814075</c:v>
                </c:pt>
                <c:pt idx="5">
                  <c:v>0.2654109589041096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94-431B-A412-ECE1FF4A6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1110400"/>
        <c:axId val="171108608"/>
      </c:barChar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 1ПГ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Лист1!$A$2:$A$7</c:f>
              <c:strCache>
                <c:ptCount val="6"/>
                <c:pt idx="0">
                  <c:v>янв</c:v>
                </c:pt>
                <c:pt idx="1">
                  <c:v>фев</c:v>
                </c:pt>
                <c:pt idx="2">
                  <c:v>мар</c:v>
                </c:pt>
                <c:pt idx="3">
                  <c:v>апр</c:v>
                </c:pt>
                <c:pt idx="4">
                  <c:v>май</c:v>
                </c:pt>
                <c:pt idx="5">
                  <c:v>июн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1741</c:v>
                </c:pt>
                <c:pt idx="1">
                  <c:v>1793</c:v>
                </c:pt>
                <c:pt idx="2">
                  <c:v>1893</c:v>
                </c:pt>
                <c:pt idx="3">
                  <c:v>2322</c:v>
                </c:pt>
                <c:pt idx="4">
                  <c:v>2302</c:v>
                </c:pt>
                <c:pt idx="5">
                  <c:v>2336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994-431B-A412-ECE1FF4A6DF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 1ПГ2</c:v>
                </c:pt>
              </c:strCache>
            </c:strRef>
          </c:tx>
          <c:marker>
            <c:symbol val="none"/>
          </c:marker>
          <c:cat>
            <c:strRef>
              <c:f>Лист1!$A$2:$A$7</c:f>
              <c:strCache>
                <c:ptCount val="6"/>
                <c:pt idx="0">
                  <c:v>янв</c:v>
                </c:pt>
                <c:pt idx="1">
                  <c:v>фев</c:v>
                </c:pt>
                <c:pt idx="2">
                  <c:v>мар</c:v>
                </c:pt>
                <c:pt idx="3">
                  <c:v>апр</c:v>
                </c:pt>
                <c:pt idx="4">
                  <c:v>май</c:v>
                </c:pt>
                <c:pt idx="5">
                  <c:v>июн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2150</c:v>
                </c:pt>
                <c:pt idx="1">
                  <c:v>2703</c:v>
                </c:pt>
                <c:pt idx="2">
                  <c:v>2894</c:v>
                </c:pt>
                <c:pt idx="3">
                  <c:v>2969</c:v>
                </c:pt>
                <c:pt idx="4">
                  <c:v>2999</c:v>
                </c:pt>
                <c:pt idx="5">
                  <c:v>2956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994-431B-A412-ECE1FF4A6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1092992"/>
        <c:axId val="171107072"/>
      </c:lineChart>
      <c:catAx>
        <c:axId val="171092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1107072"/>
        <c:crossesAt val="0"/>
        <c:auto val="1"/>
        <c:lblAlgn val="ctr"/>
        <c:lblOffset val="100"/>
        <c:noMultiLvlLbl val="0"/>
      </c:catAx>
      <c:valAx>
        <c:axId val="171107072"/>
        <c:scaling>
          <c:orientation val="minMax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1092992"/>
        <c:crosses val="autoZero"/>
        <c:crossBetween val="between"/>
      </c:valAx>
      <c:valAx>
        <c:axId val="171108608"/>
        <c:scaling>
          <c:orientation val="minMax"/>
          <c:max val="2"/>
          <c:min val="0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1110400"/>
        <c:crosses val="max"/>
        <c:crossBetween val="between"/>
      </c:valAx>
      <c:catAx>
        <c:axId val="1711104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7110860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692237213697844"/>
          <c:y val="0.91067724233086311"/>
          <c:w val="0.69106313290292587"/>
          <c:h val="8.6839091097020024E-2"/>
        </c:manualLayout>
      </c:layout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0.45</c:v>
                </c:pt>
                <c:pt idx="1">
                  <c:v>0.5</c:v>
                </c:pt>
                <c:pt idx="2">
                  <c:v>0.56000000000000005</c:v>
                </c:pt>
                <c:pt idx="3">
                  <c:v>0.31</c:v>
                </c:pt>
                <c:pt idx="4">
                  <c:v>0.46</c:v>
                </c:pt>
                <c:pt idx="5">
                  <c:v>0.7</c:v>
                </c:pt>
                <c:pt idx="6">
                  <c:v>0.62</c:v>
                </c:pt>
                <c:pt idx="8">
                  <c:v>0.53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106-419F-86E1-020FB876BBC1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0.14000000000000001</c:v>
                </c:pt>
                <c:pt idx="1">
                  <c:v>0.16</c:v>
                </c:pt>
                <c:pt idx="2">
                  <c:v>0.2</c:v>
                </c:pt>
                <c:pt idx="3">
                  <c:v>0.13</c:v>
                </c:pt>
                <c:pt idx="4">
                  <c:v>0.2</c:v>
                </c:pt>
                <c:pt idx="5">
                  <c:v>0.15</c:v>
                </c:pt>
                <c:pt idx="6">
                  <c:v>0.23</c:v>
                </c:pt>
                <c:pt idx="8">
                  <c:v>0.18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106-419F-86E1-020FB876BBC1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0.21</c:v>
                </c:pt>
                <c:pt idx="1">
                  <c:v>0.15</c:v>
                </c:pt>
                <c:pt idx="2">
                  <c:v>7.0000000000000007E-2</c:v>
                </c:pt>
                <c:pt idx="3">
                  <c:v>0.17</c:v>
                </c:pt>
                <c:pt idx="4">
                  <c:v>0.17</c:v>
                </c:pt>
                <c:pt idx="5">
                  <c:v>7.0000000000000007E-2</c:v>
                </c:pt>
                <c:pt idx="6">
                  <c:v>0.08</c:v>
                </c:pt>
                <c:pt idx="8">
                  <c:v>0.13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106-419F-86E1-020FB876BBC1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6CD-4F33-9C6A-58D6B9B0CE7A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6CD-4F33-9C6A-58D6B9B0CE7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0.1</c:v>
                </c:pt>
                <c:pt idx="1">
                  <c:v>0.06</c:v>
                </c:pt>
                <c:pt idx="2">
                  <c:v>0.09</c:v>
                </c:pt>
                <c:pt idx="3">
                  <c:v>0.16</c:v>
                </c:pt>
                <c:pt idx="4">
                  <c:v>0.06</c:v>
                </c:pt>
                <c:pt idx="5">
                  <c:v>0.04</c:v>
                </c:pt>
                <c:pt idx="6">
                  <c:v>0.02</c:v>
                </c:pt>
                <c:pt idx="8">
                  <c:v>0.06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106-419F-86E1-020FB876BBC1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Остановка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0.02</c:v>
                </c:pt>
                <c:pt idx="1">
                  <c:v>0.03</c:v>
                </c:pt>
                <c:pt idx="2">
                  <c:v>0.01</c:v>
                </c:pt>
                <c:pt idx="3">
                  <c:v>7.0000000000000007E-2</c:v>
                </c:pt>
                <c:pt idx="4">
                  <c:v>0.04</c:v>
                </c:pt>
                <c:pt idx="5">
                  <c:v>0</c:v>
                </c:pt>
                <c:pt idx="6">
                  <c:v>0.02</c:v>
                </c:pt>
                <c:pt idx="8">
                  <c:v>0.02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106-419F-86E1-020FB876BBC1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0.08</c:v>
                </c:pt>
                <c:pt idx="1">
                  <c:v>0.1</c:v>
                </c:pt>
                <c:pt idx="2">
                  <c:v>7.0000000000000007E-2</c:v>
                </c:pt>
                <c:pt idx="3">
                  <c:v>0.16</c:v>
                </c:pt>
                <c:pt idx="4">
                  <c:v>7.0000000000000007E-2</c:v>
                </c:pt>
                <c:pt idx="5">
                  <c:v>0.04</c:v>
                </c:pt>
                <c:pt idx="6">
                  <c:v>0.03</c:v>
                </c:pt>
                <c:pt idx="8">
                  <c:v>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106-419F-86E1-020FB876BB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1292544"/>
        <c:axId val="171294080"/>
      </c:barChart>
      <c:catAx>
        <c:axId val="171292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1294080"/>
        <c:crosses val="autoZero"/>
        <c:auto val="1"/>
        <c:lblAlgn val="ctr"/>
        <c:lblOffset val="100"/>
        <c:noMultiLvlLbl val="0"/>
      </c:catAx>
      <c:valAx>
        <c:axId val="17129408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12925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9999982640817677"/>
          <c:h val="5.573017607097154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0.49</c:v>
                </c:pt>
                <c:pt idx="1">
                  <c:v>0.61</c:v>
                </c:pt>
                <c:pt idx="2">
                  <c:v>0.6</c:v>
                </c:pt>
                <c:pt idx="3">
                  <c:v>0.65</c:v>
                </c:pt>
                <c:pt idx="4">
                  <c:v>0.48</c:v>
                </c:pt>
                <c:pt idx="5">
                  <c:v>0.62</c:v>
                </c:pt>
                <c:pt idx="6">
                  <c:v>0.77</c:v>
                </c:pt>
                <c:pt idx="8">
                  <c:v>0.59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B8B-4E40-A519-DB762EDF9319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0.25</c:v>
                </c:pt>
                <c:pt idx="1">
                  <c:v>0.18</c:v>
                </c:pt>
                <c:pt idx="2">
                  <c:v>0.23</c:v>
                </c:pt>
                <c:pt idx="3">
                  <c:v>0.09</c:v>
                </c:pt>
                <c:pt idx="4">
                  <c:v>0.25</c:v>
                </c:pt>
                <c:pt idx="5">
                  <c:v>0.23</c:v>
                </c:pt>
                <c:pt idx="6">
                  <c:v>0.09</c:v>
                </c:pt>
                <c:pt idx="8">
                  <c:v>0.19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B8B-4E40-A519-DB762EDF9319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0.08</c:v>
                </c:pt>
                <c:pt idx="1">
                  <c:v>0.08</c:v>
                </c:pt>
                <c:pt idx="2">
                  <c:v>0.1</c:v>
                </c:pt>
                <c:pt idx="3">
                  <c:v>7.0000000000000007E-2</c:v>
                </c:pt>
                <c:pt idx="4">
                  <c:v>7.0000000000000007E-2</c:v>
                </c:pt>
                <c:pt idx="5">
                  <c:v>0.08</c:v>
                </c:pt>
                <c:pt idx="6">
                  <c:v>0.1</c:v>
                </c:pt>
                <c:pt idx="8">
                  <c:v>0.09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B8B-4E40-A519-DB762EDF9319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Бэклайт</c:v>
                </c:pt>
              </c:strCache>
            </c:strRef>
          </c:tx>
          <c:invertIfNegative val="0"/>
          <c:dLbls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D24-4F48-8F2A-CF98EFF7A57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0.05</c:v>
                </c:pt>
                <c:pt idx="1">
                  <c:v>0.02</c:v>
                </c:pt>
                <c:pt idx="2">
                  <c:v>0.01</c:v>
                </c:pt>
                <c:pt idx="3">
                  <c:v>7.0000000000000007E-2</c:v>
                </c:pt>
                <c:pt idx="4">
                  <c:v>0.03</c:v>
                </c:pt>
                <c:pt idx="5">
                  <c:v>0.05</c:v>
                </c:pt>
                <c:pt idx="6">
                  <c:v>0.01</c:v>
                </c:pt>
                <c:pt idx="8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B8B-4E40-A519-DB762EDF9319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0.1</c:v>
                </c:pt>
                <c:pt idx="1">
                  <c:v>0.09</c:v>
                </c:pt>
                <c:pt idx="2">
                  <c:v>0.03</c:v>
                </c:pt>
                <c:pt idx="3">
                  <c:v>0.11</c:v>
                </c:pt>
                <c:pt idx="4">
                  <c:v>0.15</c:v>
                </c:pt>
                <c:pt idx="5">
                  <c:v>0</c:v>
                </c:pt>
                <c:pt idx="6">
                  <c:v>0.02</c:v>
                </c:pt>
                <c:pt idx="8">
                  <c:v>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B8B-4E40-A519-DB762EDF9319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0.03</c:v>
                </c:pt>
                <c:pt idx="1">
                  <c:v>0.02</c:v>
                </c:pt>
                <c:pt idx="2">
                  <c:v>0.03</c:v>
                </c:pt>
                <c:pt idx="3">
                  <c:v>0.01</c:v>
                </c:pt>
                <c:pt idx="4">
                  <c:v>0.02</c:v>
                </c:pt>
                <c:pt idx="5">
                  <c:v>0.02</c:v>
                </c:pt>
                <c:pt idx="6">
                  <c:v>0.01</c:v>
                </c:pt>
                <c:pt idx="8">
                  <c:v>0.01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B8B-4E40-A519-DB762EDF93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1231872"/>
        <c:axId val="171385216"/>
      </c:barChart>
      <c:catAx>
        <c:axId val="171231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1385216"/>
        <c:crosses val="autoZero"/>
        <c:auto val="1"/>
        <c:lblAlgn val="ctr"/>
        <c:lblOffset val="100"/>
        <c:noMultiLvlLbl val="0"/>
      </c:catAx>
      <c:valAx>
        <c:axId val="171385216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12318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8364313687368079"/>
          <c:h val="5.573017607097154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0.19550000000000001</c:v>
                </c:pt>
                <c:pt idx="1">
                  <c:v>0.1346</c:v>
                </c:pt>
                <c:pt idx="2">
                  <c:v>0.10920000000000001</c:v>
                </c:pt>
                <c:pt idx="3">
                  <c:v>0.1812</c:v>
                </c:pt>
                <c:pt idx="4">
                  <c:v>0.23769999999999999</c:v>
                </c:pt>
                <c:pt idx="5">
                  <c:v>8.6900000000000005E-2</c:v>
                </c:pt>
                <c:pt idx="6">
                  <c:v>7.0400000000000004E-2</c:v>
                </c:pt>
                <c:pt idx="8">
                  <c:v>0.1298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76-4F68-89EF-63607B510845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0.1673</c:v>
                </c:pt>
                <c:pt idx="1">
                  <c:v>1.4999999999999999E-2</c:v>
                </c:pt>
                <c:pt idx="2">
                  <c:v>3.3300000000000003E-2</c:v>
                </c:pt>
                <c:pt idx="3">
                  <c:v>2.4500000000000001E-2</c:v>
                </c:pt>
                <c:pt idx="4">
                  <c:v>0.23039999999999999</c:v>
                </c:pt>
                <c:pt idx="6">
                  <c:v>2.8799999999999999E-2</c:v>
                </c:pt>
                <c:pt idx="8">
                  <c:v>7.4800000000000005E-2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276-4F68-89EF-63607B510845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0.10780000000000001</c:v>
                </c:pt>
                <c:pt idx="1">
                  <c:v>2.3099999999999999E-2</c:v>
                </c:pt>
                <c:pt idx="2">
                  <c:v>4.7300000000000002E-2</c:v>
                </c:pt>
                <c:pt idx="3">
                  <c:v>1.9400000000000001E-2</c:v>
                </c:pt>
                <c:pt idx="4">
                  <c:v>0.1401</c:v>
                </c:pt>
                <c:pt idx="5">
                  <c:v>8.1000000000000003E-2</c:v>
                </c:pt>
                <c:pt idx="6">
                  <c:v>0.08</c:v>
                </c:pt>
                <c:pt idx="8">
                  <c:v>7.7499999999999999E-2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276-4F68-89EF-63607B510845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6.0100000000000001E-2</c:v>
                </c:pt>
                <c:pt idx="1">
                  <c:v>0.16189999999999999</c:v>
                </c:pt>
                <c:pt idx="2">
                  <c:v>2.6200000000000001E-2</c:v>
                </c:pt>
                <c:pt idx="3">
                  <c:v>6.7599999999999993E-2</c:v>
                </c:pt>
                <c:pt idx="4">
                  <c:v>2.4E-2</c:v>
                </c:pt>
                <c:pt idx="5">
                  <c:v>5.0799999999999998E-2</c:v>
                </c:pt>
                <c:pt idx="6">
                  <c:v>4.9799999999999997E-2</c:v>
                </c:pt>
                <c:pt idx="8">
                  <c:v>6.0900000000000003E-2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276-4F68-89EF-63607B510845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40C-417B-8928-06C9F157C2B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40C-417B-8928-06C9F157C2B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1">
                  <c:v>5.0700000000000002E-2</c:v>
                </c:pt>
                <c:pt idx="3">
                  <c:v>1.5599999999999999E-2</c:v>
                </c:pt>
                <c:pt idx="4">
                  <c:v>3.1699999999999999E-2</c:v>
                </c:pt>
                <c:pt idx="5">
                  <c:v>0</c:v>
                </c:pt>
                <c:pt idx="6">
                  <c:v>3.7699999999999997E-2</c:v>
                </c:pt>
                <c:pt idx="8">
                  <c:v>2.4400000000000002E-2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276-4F68-89EF-63607B510845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40C-417B-8928-06C9F157C2B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40C-417B-8928-06C9F157C2B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4.7600000000000003E-2</c:v>
                </c:pt>
                <c:pt idx="1">
                  <c:v>0</c:v>
                </c:pt>
                <c:pt idx="2">
                  <c:v>2.29E-2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8">
                  <c:v>1.6E-2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276-4F68-89EF-63607B510845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40C-417B-8928-06C9F157C2B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0</c:v>
                </c:pt>
                <c:pt idx="1">
                  <c:v>2.5644450380659812E-3</c:v>
                </c:pt>
                <c:pt idx="2">
                  <c:v>0</c:v>
                </c:pt>
                <c:pt idx="3">
                  <c:v>0.2228</c:v>
                </c:pt>
                <c:pt idx="4">
                  <c:v>0</c:v>
                </c:pt>
                <c:pt idx="5">
                  <c:v>0</c:v>
                </c:pt>
                <c:pt idx="8">
                  <c:v>1.61E-2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276-4F68-89EF-63607B510845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0.2334</c:v>
                </c:pt>
                <c:pt idx="5">
                  <c:v>0</c:v>
                </c:pt>
                <c:pt idx="6">
                  <c:v>1.5900000000000001E-2</c:v>
                </c:pt>
                <c:pt idx="8">
                  <c:v>1.67E-2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276-4F68-89EF-63607B510845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2.1600000000000001E-2</c:v>
                </c:pt>
                <c:pt idx="1">
                  <c:v>0</c:v>
                </c:pt>
                <c:pt idx="2">
                  <c:v>2.35E-2</c:v>
                </c:pt>
                <c:pt idx="3">
                  <c:v>1.01E-2</c:v>
                </c:pt>
                <c:pt idx="4">
                  <c:v>1.34E-2</c:v>
                </c:pt>
                <c:pt idx="5">
                  <c:v>0</c:v>
                </c:pt>
                <c:pt idx="8">
                  <c:v>1.0200000000000001E-2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276-4F68-89EF-63607B510845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0.40010000000000001</c:v>
                </c:pt>
                <c:pt idx="1">
                  <c:v>0.61213555496193406</c:v>
                </c:pt>
                <c:pt idx="2">
                  <c:v>0.73760000000000003</c:v>
                </c:pt>
                <c:pt idx="3">
                  <c:v>0.4588000000000001</c:v>
                </c:pt>
                <c:pt idx="4">
                  <c:v>8.9300000000000046E-2</c:v>
                </c:pt>
                <c:pt idx="5">
                  <c:v>0.78129999999999999</c:v>
                </c:pt>
                <c:pt idx="6">
                  <c:v>0.71739999999999993</c:v>
                </c:pt>
                <c:pt idx="8">
                  <c:v>0.5736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5276-4F68-89EF-63607B51084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1479808"/>
        <c:axId val="171481344"/>
      </c:barChart>
      <c:catAx>
        <c:axId val="171479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71481344"/>
        <c:crosses val="autoZero"/>
        <c:auto val="1"/>
        <c:lblAlgn val="ctr"/>
        <c:lblOffset val="100"/>
        <c:noMultiLvlLbl val="0"/>
      </c:catAx>
      <c:valAx>
        <c:axId val="17148134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714798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6884793675169927"/>
          <c:y val="7.0238058304636031E-2"/>
          <c:w val="0.23115206324830076"/>
          <c:h val="0.7798102875934601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0.18790000000000001</c:v>
                </c:pt>
                <c:pt idx="1">
                  <c:v>0.1071</c:v>
                </c:pt>
                <c:pt idx="2">
                  <c:v>0.10390000000000001</c:v>
                </c:pt>
                <c:pt idx="3">
                  <c:v>0.14380000000000001</c:v>
                </c:pt>
                <c:pt idx="4">
                  <c:v>0.21759999999999999</c:v>
                </c:pt>
                <c:pt idx="5">
                  <c:v>9.4799999999999995E-2</c:v>
                </c:pt>
                <c:pt idx="6">
                  <c:v>7.0800000000000002E-2</c:v>
                </c:pt>
                <c:pt idx="8">
                  <c:v>9.1399999999999995E-2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BB9-41A6-B9B3-30BC1EBEE13D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rgbClr val="89A54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0.11409999999999999</c:v>
                </c:pt>
                <c:pt idx="1">
                  <c:v>2.5899999999999999E-2</c:v>
                </c:pt>
                <c:pt idx="2">
                  <c:v>3.9300000000000002E-2</c:v>
                </c:pt>
                <c:pt idx="3">
                  <c:v>1.9699999999999999E-2</c:v>
                </c:pt>
                <c:pt idx="4">
                  <c:v>0.1371</c:v>
                </c:pt>
                <c:pt idx="5">
                  <c:v>0.10489999999999999</c:v>
                </c:pt>
                <c:pt idx="6">
                  <c:v>9.0499999999999997E-2</c:v>
                </c:pt>
                <c:pt idx="8">
                  <c:v>8.7499999999999994E-2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BB9-41A6-B9B3-30BC1EBEE13D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rgbClr val="AA464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0.1211</c:v>
                </c:pt>
                <c:pt idx="1">
                  <c:v>1.9199999999999998E-2</c:v>
                </c:pt>
                <c:pt idx="2">
                  <c:v>2.9399999999999999E-2</c:v>
                </c:pt>
                <c:pt idx="3">
                  <c:v>2.7900000000000001E-2</c:v>
                </c:pt>
                <c:pt idx="4">
                  <c:v>0.2591</c:v>
                </c:pt>
                <c:pt idx="6">
                  <c:v>3.1899999999999998E-2</c:v>
                </c:pt>
                <c:pt idx="8">
                  <c:v>4.6399999999999997E-2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BB9-41A6-B9B3-30BC1EBEE13D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5.8400000000000001E-2</c:v>
                </c:pt>
                <c:pt idx="1">
                  <c:v>0.14360000000000001</c:v>
                </c:pt>
                <c:pt idx="2">
                  <c:v>2.5999999999999999E-2</c:v>
                </c:pt>
                <c:pt idx="3">
                  <c:v>6.6000000000000003E-2</c:v>
                </c:pt>
                <c:pt idx="4">
                  <c:v>2.2800000000000001E-2</c:v>
                </c:pt>
                <c:pt idx="5">
                  <c:v>4.7399999999999998E-2</c:v>
                </c:pt>
                <c:pt idx="6">
                  <c:v>4.8800000000000003E-2</c:v>
                </c:pt>
                <c:pt idx="8">
                  <c:v>5.1999999999999998E-2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BB9-41A6-B9B3-30BC1EBEE13D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3F9-448A-AF6B-6EBE63C44D4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3F9-448A-AF6B-6EBE63C44D4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1">
                  <c:v>5.8900000000000001E-2</c:v>
                </c:pt>
                <c:pt idx="2">
                  <c:v>2.1299999999999999E-2</c:v>
                </c:pt>
                <c:pt idx="3">
                  <c:v>1.3100000000000001E-2</c:v>
                </c:pt>
                <c:pt idx="4">
                  <c:v>2.8299999999999999E-2</c:v>
                </c:pt>
                <c:pt idx="5">
                  <c:v>0</c:v>
                </c:pt>
                <c:pt idx="6">
                  <c:v>3.0800000000000001E-2</c:v>
                </c:pt>
                <c:pt idx="8">
                  <c:v>2.7E-2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BB9-41A6-B9B3-30BC1EBEE13D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5.79E-2</c:v>
                </c:pt>
                <c:pt idx="1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BB9-41A6-B9B3-30BC1EBEE13D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2.4E-2</c:v>
                </c:pt>
                <c:pt idx="1">
                  <c:v>0</c:v>
                </c:pt>
                <c:pt idx="2">
                  <c:v>2.12E-2</c:v>
                </c:pt>
                <c:pt idx="3">
                  <c:v>1.1299999999999999E-2</c:v>
                </c:pt>
                <c:pt idx="4">
                  <c:v>1.2500000000000001E-2</c:v>
                </c:pt>
                <c:pt idx="5">
                  <c:v>0</c:v>
                </c:pt>
                <c:pt idx="8">
                  <c:v>5.4999999999999997E-3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BB9-41A6-B9B3-30BC1EBEE13D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rgbClr val="E46C0A"/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0.23269999999999999</c:v>
                </c:pt>
                <c:pt idx="5">
                  <c:v>0</c:v>
                </c:pt>
                <c:pt idx="6">
                  <c:v>2.12E-2</c:v>
                </c:pt>
                <c:pt idx="8">
                  <c:v>2.4799999999999999E-2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1BB9-41A6-B9B3-30BC1EBEE13D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3F9-448A-AF6B-6EBE63C44D4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0" formatCode="0%">
                  <c:v>0</c:v>
                </c:pt>
                <c:pt idx="2" formatCode="0%">
                  <c:v>0</c:v>
                </c:pt>
                <c:pt idx="3" formatCode="0%">
                  <c:v>0.25600000000000001</c:v>
                </c:pt>
                <c:pt idx="4" formatCode="0%">
                  <c:v>0</c:v>
                </c:pt>
                <c:pt idx="5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BB9-41A6-B9B3-30BC1EBEE13D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0.43659999999999999</c:v>
                </c:pt>
                <c:pt idx="1">
                  <c:v>0.64529999999999998</c:v>
                </c:pt>
                <c:pt idx="2">
                  <c:v>0.75890000000000002</c:v>
                </c:pt>
                <c:pt idx="3">
                  <c:v>0.46219999999999994</c:v>
                </c:pt>
                <c:pt idx="4">
                  <c:v>8.989999999999998E-2</c:v>
                </c:pt>
                <c:pt idx="5">
                  <c:v>0.75290000000000001</c:v>
                </c:pt>
                <c:pt idx="6">
                  <c:v>0.70599999999999996</c:v>
                </c:pt>
                <c:pt idx="8">
                  <c:v>0.66539999999999999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1BB9-41A6-B9B3-30BC1EBEE1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1953536"/>
        <c:axId val="171948288"/>
      </c:barChart>
      <c:catAx>
        <c:axId val="171953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71948288"/>
        <c:crosses val="autoZero"/>
        <c:auto val="1"/>
        <c:lblAlgn val="ctr"/>
        <c:lblOffset val="100"/>
        <c:noMultiLvlLbl val="0"/>
      </c:catAx>
      <c:valAx>
        <c:axId val="17194828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719535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379"/>
          <c:y val="5.7104508964024601E-2"/>
          <c:w val="0.24537081664128788"/>
          <c:h val="0.8710413349134074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%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7779468892119596E-2"/>
          <c:y val="9.7324129017361691E-2"/>
          <c:w val="0.90156911522700556"/>
          <c:h val="0.6601589998610130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Лист1!$B$2:$O$2</c:f>
              <c:numCache>
                <c:formatCode>0.0%</c:formatCode>
                <c:ptCount val="8"/>
                <c:pt idx="0">
                  <c:v>0.42832465573451417</c:v>
                </c:pt>
                <c:pt idx="1">
                  <c:v>0.42304831086994577</c:v>
                </c:pt>
                <c:pt idx="2">
                  <c:v>0.39060438110319345</c:v>
                </c:pt>
                <c:pt idx="3">
                  <c:v>0.39216767788196361</c:v>
                </c:pt>
                <c:pt idx="4">
                  <c:v>0.4093201754385965</c:v>
                </c:pt>
                <c:pt idx="5">
                  <c:v>0.42724378280698733</c:v>
                </c:pt>
                <c:pt idx="6">
                  <c:v>0.39134183139355871</c:v>
                </c:pt>
                <c:pt idx="7">
                  <c:v>0.3882697947214076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5D8-45D5-8AAB-989B4D03CB4E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Лист1!$B$3:$O$3</c:f>
              <c:numCache>
                <c:formatCode>0.0%</c:formatCode>
                <c:ptCount val="8"/>
                <c:pt idx="0">
                  <c:v>4.5009975183689363E-2</c:v>
                </c:pt>
                <c:pt idx="1">
                  <c:v>4.3759845965342208E-2</c:v>
                </c:pt>
                <c:pt idx="2">
                  <c:v>4.3986979853963229E-2</c:v>
                </c:pt>
                <c:pt idx="3">
                  <c:v>4.1367898510755653E-2</c:v>
                </c:pt>
                <c:pt idx="4">
                  <c:v>4.7258771929824563E-2</c:v>
                </c:pt>
                <c:pt idx="5">
                  <c:v>6.1182342311332932E-2</c:v>
                </c:pt>
                <c:pt idx="6">
                  <c:v>5.9979062750169343E-2</c:v>
                </c:pt>
                <c:pt idx="7">
                  <c:v>6.4271749755620722E-2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5D8-45D5-8AAB-989B4D03CB4E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Лист1!$B$4:$O$4</c:f>
              <c:numCache>
                <c:formatCode>0.0%</c:formatCode>
                <c:ptCount val="8"/>
                <c:pt idx="0">
                  <c:v>0.12164858157753881</c:v>
                </c:pt>
                <c:pt idx="1">
                  <c:v>0.13127953789602662</c:v>
                </c:pt>
                <c:pt idx="2">
                  <c:v>0.13196093956188967</c:v>
                </c:pt>
                <c:pt idx="3">
                  <c:v>0.1136238279095422</c:v>
                </c:pt>
                <c:pt idx="4">
                  <c:v>0.10449561403508772</c:v>
                </c:pt>
                <c:pt idx="5">
                  <c:v>0.10670338180879442</c:v>
                </c:pt>
                <c:pt idx="6">
                  <c:v>0.16571217439497507</c:v>
                </c:pt>
                <c:pt idx="7">
                  <c:v>0.1627565982404692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5D8-45D5-8AAB-989B4D03CB4E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Лист1!$B$5:$O$5</c:f>
              <c:numCache>
                <c:formatCode>0.0%</c:formatCode>
                <c:ptCount val="8"/>
                <c:pt idx="0">
                  <c:v>0.2963846041555156</c:v>
                </c:pt>
                <c:pt idx="1">
                  <c:v>0.28955890075266938</c:v>
                </c:pt>
                <c:pt idx="2">
                  <c:v>0.21967097739069236</c:v>
                </c:pt>
                <c:pt idx="3">
                  <c:v>0.18422504136789852</c:v>
                </c:pt>
                <c:pt idx="4">
                  <c:v>0.14473684210526316</c:v>
                </c:pt>
                <c:pt idx="5">
                  <c:v>9.7237759228982021E-2</c:v>
                </c:pt>
                <c:pt idx="6">
                  <c:v>8.3441098589814647E-2</c:v>
                </c:pt>
                <c:pt idx="7">
                  <c:v>7.8054740957966759E-2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5D8-45D5-8AAB-989B4D03CB4E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Лист1!$B$6:$O$6</c:f>
              <c:numCache>
                <c:formatCode>0.0%</c:formatCode>
                <c:ptCount val="8"/>
                <c:pt idx="0">
                  <c:v>3.2966765607513021E-2</c:v>
                </c:pt>
                <c:pt idx="1">
                  <c:v>3.4132679852966918E-2</c:v>
                </c:pt>
                <c:pt idx="2">
                  <c:v>2.9911146300694993E-2</c:v>
                </c:pt>
                <c:pt idx="3">
                  <c:v>3.1991174848317705E-2</c:v>
                </c:pt>
                <c:pt idx="4">
                  <c:v>3.3333333333333333E-2</c:v>
                </c:pt>
                <c:pt idx="5">
                  <c:v>3.4420445744772397E-2</c:v>
                </c:pt>
                <c:pt idx="6">
                  <c:v>2.955847034915943E-2</c:v>
                </c:pt>
                <c:pt idx="7">
                  <c:v>2.8250244379276639E-2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5D8-45D5-8AAB-989B4D03CB4E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Лист1!$B$7:$O$7</c:f>
              <c:numCache>
                <c:formatCode>0.0%</c:formatCode>
                <c:ptCount val="8"/>
                <c:pt idx="0">
                  <c:v>3.892754610481242E-3</c:v>
                </c:pt>
                <c:pt idx="1">
                  <c:v>3.8289865219674432E-3</c:v>
                </c:pt>
                <c:pt idx="2">
                  <c:v>3.5189583883170582E-3</c:v>
                </c:pt>
                <c:pt idx="3">
                  <c:v>3.3094318808604521E-3</c:v>
                </c:pt>
                <c:pt idx="4">
                  <c:v>2.631578947368421E-3</c:v>
                </c:pt>
                <c:pt idx="5">
                  <c:v>3.0117890026675844E-3</c:v>
                </c:pt>
                <c:pt idx="6">
                  <c:v>2.4632058624299525E-3</c:v>
                </c:pt>
                <c:pt idx="7">
                  <c:v>2.2482893450635386E-3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5D8-45D5-8AAB-989B4D03CB4E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F2018</c:v>
                </c:pt>
              </c:strCache>
            </c:strRef>
          </c:cat>
          <c:val>
            <c:numRef>
              <c:f>Лист1!$B$8:$O$8</c:f>
              <c:numCache>
                <c:formatCode>0.0%</c:formatCode>
                <c:ptCount val="8"/>
                <c:pt idx="0">
                  <c:v>7.1772663130747899E-2</c:v>
                </c:pt>
                <c:pt idx="1">
                  <c:v>7.4391738141081742E-2</c:v>
                </c:pt>
                <c:pt idx="2">
                  <c:v>0.18034661740124924</c:v>
                </c:pt>
                <c:pt idx="3">
                  <c:v>0.23331494760066188</c:v>
                </c:pt>
                <c:pt idx="4">
                  <c:v>0.25822368421052633</c:v>
                </c:pt>
                <c:pt idx="5">
                  <c:v>0.27020049909646332</c:v>
                </c:pt>
                <c:pt idx="6">
                  <c:v>0.26750415665989286</c:v>
                </c:pt>
                <c:pt idx="7">
                  <c:v>0.27614858260019548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5D8-45D5-8AAB-989B4D03CB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30127360"/>
        <c:axId val="130128896"/>
      </c:barChart>
      <c:catAx>
        <c:axId val="130127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0128896"/>
        <c:crosses val="autoZero"/>
        <c:auto val="1"/>
        <c:lblAlgn val="ctr"/>
        <c:lblOffset val="100"/>
        <c:noMultiLvlLbl val="0"/>
      </c:catAx>
      <c:valAx>
        <c:axId val="13012889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301273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4001847221089106E-2"/>
          <c:y val="0.85605493285518897"/>
          <c:w val="0.88428618927243197"/>
          <c:h val="6.2806654221255365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0.16</c:v>
                </c:pt>
                <c:pt idx="1">
                  <c:v>6.4799999999999996E-2</c:v>
                </c:pt>
                <c:pt idx="2">
                  <c:v>8.7300000000000003E-2</c:v>
                </c:pt>
                <c:pt idx="3">
                  <c:v>3.1399999999999997E-2</c:v>
                </c:pt>
                <c:pt idx="4">
                  <c:v>0.16700000000000001</c:v>
                </c:pt>
                <c:pt idx="5">
                  <c:v>7.7100000000000002E-2</c:v>
                </c:pt>
                <c:pt idx="6">
                  <c:v>6.2600000000000003E-2</c:v>
                </c:pt>
                <c:pt idx="8">
                  <c:v>9.4600000000000004E-2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68-417A-8801-EDFB96C361D3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0.1275</c:v>
                </c:pt>
                <c:pt idx="1">
                  <c:v>3.09E-2</c:v>
                </c:pt>
                <c:pt idx="2">
                  <c:v>2.4500000000000001E-2</c:v>
                </c:pt>
                <c:pt idx="3">
                  <c:v>3.95E-2</c:v>
                </c:pt>
                <c:pt idx="4">
                  <c:v>0.14879999999999999</c:v>
                </c:pt>
                <c:pt idx="5">
                  <c:v>0.1061</c:v>
                </c:pt>
                <c:pt idx="6">
                  <c:v>7.1099999999999997E-2</c:v>
                </c:pt>
                <c:pt idx="8">
                  <c:v>8.1900000000000001E-2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68-417A-8801-EDFB96C361D3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9.5899999999999999E-2</c:v>
                </c:pt>
                <c:pt idx="1">
                  <c:v>2.3E-2</c:v>
                </c:pt>
                <c:pt idx="2">
                  <c:v>5.1700000000000003E-2</c:v>
                </c:pt>
                <c:pt idx="3">
                  <c:v>5.2600000000000001E-2</c:v>
                </c:pt>
                <c:pt idx="4">
                  <c:v>0.2974</c:v>
                </c:pt>
                <c:pt idx="6">
                  <c:v>3.9899999999999998E-2</c:v>
                </c:pt>
                <c:pt idx="8">
                  <c:v>6.5600000000000006E-2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C68-417A-8801-EDFB96C361D3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6.1800000000000001E-2</c:v>
                </c:pt>
                <c:pt idx="1">
                  <c:v>0.10680000000000001</c:v>
                </c:pt>
                <c:pt idx="2">
                  <c:v>3.5999999999999997E-2</c:v>
                </c:pt>
                <c:pt idx="3">
                  <c:v>5.5199999999999999E-2</c:v>
                </c:pt>
                <c:pt idx="4">
                  <c:v>2.81E-2</c:v>
                </c:pt>
                <c:pt idx="5">
                  <c:v>4.48E-2</c:v>
                </c:pt>
                <c:pt idx="6">
                  <c:v>5.0799999999999998E-2</c:v>
                </c:pt>
                <c:pt idx="8">
                  <c:v>5.6399999999999999E-2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C68-417A-8801-EDFB96C361D3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1">
                  <c:v>7.1800000000000003E-2</c:v>
                </c:pt>
                <c:pt idx="2">
                  <c:v>2.4799999999999999E-2</c:v>
                </c:pt>
                <c:pt idx="3">
                  <c:v>2.0400000000000001E-2</c:v>
                </c:pt>
                <c:pt idx="4">
                  <c:v>4.9399999999999999E-2</c:v>
                </c:pt>
                <c:pt idx="5">
                  <c:v>0</c:v>
                </c:pt>
                <c:pt idx="6">
                  <c:v>4.53E-2</c:v>
                </c:pt>
                <c:pt idx="8">
                  <c:v>3.2500000000000001E-2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C68-417A-8801-EDFB96C361D3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6436-43B3-85CC-46D91F55B0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0</c:v>
                </c:pt>
                <c:pt idx="2" formatCode="0%">
                  <c:v>0</c:v>
                </c:pt>
                <c:pt idx="3" formatCode="0%">
                  <c:v>0.34810000000000002</c:v>
                </c:pt>
                <c:pt idx="4" formatCode="0%">
                  <c:v>0</c:v>
                </c:pt>
                <c:pt idx="5" formatCode="0%">
                  <c:v>0</c:v>
                </c:pt>
                <c:pt idx="8" formatCode="0%">
                  <c:v>1.84E-2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C68-417A-8801-EDFB96C361D3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6436-43B3-85CC-46D91F55B06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4.99E-2</c:v>
                </c:pt>
                <c:pt idx="1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8">
                  <c:v>1.6799999999999999E-2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C68-417A-8801-EDFB96C361D3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3.2300000000000002E-2</c:v>
                </c:pt>
                <c:pt idx="1">
                  <c:v>0</c:v>
                </c:pt>
                <c:pt idx="2">
                  <c:v>1.5299999999999999E-2</c:v>
                </c:pt>
                <c:pt idx="3">
                  <c:v>1.7899999999999999E-2</c:v>
                </c:pt>
                <c:pt idx="4">
                  <c:v>1.89E-2</c:v>
                </c:pt>
                <c:pt idx="5">
                  <c:v>0</c:v>
                </c:pt>
                <c:pt idx="8">
                  <c:v>1.5299999999999999E-2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C68-417A-8801-EDFB96C361D3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0.1706</c:v>
                </c:pt>
                <c:pt idx="5">
                  <c:v>0</c:v>
                </c:pt>
                <c:pt idx="6">
                  <c:v>1.84E-2</c:v>
                </c:pt>
                <c:pt idx="8">
                  <c:v>1.52E-2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C68-417A-8801-EDFB96C361D3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0.47260000000000002</c:v>
                </c:pt>
                <c:pt idx="1">
                  <c:v>0.70269999999999999</c:v>
                </c:pt>
                <c:pt idx="2">
                  <c:v>0.76039999999999996</c:v>
                </c:pt>
                <c:pt idx="3">
                  <c:v>0.43489999999999995</c:v>
                </c:pt>
                <c:pt idx="4">
                  <c:v>0.11980000000000002</c:v>
                </c:pt>
                <c:pt idx="5">
                  <c:v>0.77200000000000002</c:v>
                </c:pt>
                <c:pt idx="6">
                  <c:v>0.71189999999999998</c:v>
                </c:pt>
                <c:pt idx="8">
                  <c:v>0.60330000000000017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CC68-417A-8801-EDFB96C361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2022784"/>
        <c:axId val="172078976"/>
      </c:barChart>
      <c:catAx>
        <c:axId val="172022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72078976"/>
        <c:crosses val="autoZero"/>
        <c:auto val="1"/>
        <c:lblAlgn val="ctr"/>
        <c:lblOffset val="100"/>
        <c:noMultiLvlLbl val="0"/>
      </c:catAx>
      <c:valAx>
        <c:axId val="172078976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720227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0.17369999999999999</c:v>
                </c:pt>
                <c:pt idx="1">
                  <c:v>7.2999999999999995E-2</c:v>
                </c:pt>
                <c:pt idx="2">
                  <c:v>9.4100000000000003E-2</c:v>
                </c:pt>
                <c:pt idx="3">
                  <c:v>3.2000000000000001E-2</c:v>
                </c:pt>
                <c:pt idx="4">
                  <c:v>0.1908</c:v>
                </c:pt>
                <c:pt idx="5">
                  <c:v>8.9599999999999999E-2</c:v>
                </c:pt>
                <c:pt idx="6">
                  <c:v>6.9900000000000004E-2</c:v>
                </c:pt>
                <c:pt idx="8">
                  <c:v>8.3599999999999994E-2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706-41AD-90DF-5ECBF6795DDB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0.1265</c:v>
                </c:pt>
                <c:pt idx="1">
                  <c:v>3.0700000000000002E-2</c:v>
                </c:pt>
                <c:pt idx="2">
                  <c:v>2.5700000000000001E-2</c:v>
                </c:pt>
                <c:pt idx="3">
                  <c:v>3.3300000000000003E-2</c:v>
                </c:pt>
                <c:pt idx="4">
                  <c:v>0.14510000000000001</c:v>
                </c:pt>
                <c:pt idx="5">
                  <c:v>0.1208</c:v>
                </c:pt>
                <c:pt idx="6">
                  <c:v>8.4199999999999997E-2</c:v>
                </c:pt>
                <c:pt idx="8">
                  <c:v>8.5999999999999993E-2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706-41AD-90DF-5ECBF6795DDB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8.2600000000000007E-2</c:v>
                </c:pt>
                <c:pt idx="1">
                  <c:v>2.47E-2</c:v>
                </c:pt>
                <c:pt idx="2">
                  <c:v>4.19E-2</c:v>
                </c:pt>
                <c:pt idx="3">
                  <c:v>4.82E-2</c:v>
                </c:pt>
                <c:pt idx="4">
                  <c:v>0.29349999999999998</c:v>
                </c:pt>
                <c:pt idx="6">
                  <c:v>4.1599999999999998E-2</c:v>
                </c:pt>
                <c:pt idx="8">
                  <c:v>5.3100000000000001E-2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706-41AD-90DF-5ECBF6795DDB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5.5800000000000002E-2</c:v>
                </c:pt>
                <c:pt idx="1">
                  <c:v>0.1149</c:v>
                </c:pt>
                <c:pt idx="2">
                  <c:v>3.4799999999999998E-2</c:v>
                </c:pt>
                <c:pt idx="3">
                  <c:v>6.13E-2</c:v>
                </c:pt>
                <c:pt idx="4">
                  <c:v>2.4199999999999999E-2</c:v>
                </c:pt>
                <c:pt idx="5">
                  <c:v>4.3499999999999997E-2</c:v>
                </c:pt>
                <c:pt idx="6">
                  <c:v>4.2500000000000003E-2</c:v>
                </c:pt>
                <c:pt idx="8">
                  <c:v>4.5999999999999999E-2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706-41AD-90DF-5ECBF6795DDB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C233-4DAD-81B4-0D903054F2C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1">
                  <c:v>7.2300000000000003E-2</c:v>
                </c:pt>
                <c:pt idx="2">
                  <c:v>3.0700000000000002E-2</c:v>
                </c:pt>
                <c:pt idx="4">
                  <c:v>3.6799999999999999E-2</c:v>
                </c:pt>
                <c:pt idx="5">
                  <c:v>0</c:v>
                </c:pt>
                <c:pt idx="6">
                  <c:v>3.8800000000000001E-2</c:v>
                </c:pt>
                <c:pt idx="8">
                  <c:v>3.4200000000000001E-2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706-41AD-90DF-5ECBF6795DDB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C233-4DAD-81B4-0D903054F2C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5.1799999999999999E-2</c:v>
                </c:pt>
                <c:pt idx="1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706-41AD-90DF-5ECBF6795DDB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3.2500000000000001E-2</c:v>
                </c:pt>
                <c:pt idx="1">
                  <c:v>0</c:v>
                </c:pt>
                <c:pt idx="2">
                  <c:v>7.1999999999999998E-3</c:v>
                </c:pt>
                <c:pt idx="3">
                  <c:v>1.6400000000000001E-2</c:v>
                </c:pt>
                <c:pt idx="4">
                  <c:v>1.46E-2</c:v>
                </c:pt>
                <c:pt idx="5">
                  <c:v>0</c:v>
                </c:pt>
                <c:pt idx="8">
                  <c:v>7.1999999999999998E-3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706-41AD-90DF-5ECBF6795DDB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C233-4DAD-81B4-0D903054F2C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0" formatCode="0%">
                  <c:v>0</c:v>
                </c:pt>
                <c:pt idx="2" formatCode="0%">
                  <c:v>0</c:v>
                </c:pt>
                <c:pt idx="3" formatCode="0%">
                  <c:v>0.38140000000000002</c:v>
                </c:pt>
                <c:pt idx="5" formatCode="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706-41AD-90DF-5ECBF6795DDB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MALLIS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3.5499999999999997E-2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706-41AD-90DF-5ECBF6795DDB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0.44159999999999999</c:v>
                </c:pt>
                <c:pt idx="1">
                  <c:v>0.68440000000000001</c:v>
                </c:pt>
                <c:pt idx="2">
                  <c:v>0.76559999999999995</c:v>
                </c:pt>
                <c:pt idx="3">
                  <c:v>0.4274</c:v>
                </c:pt>
                <c:pt idx="4">
                  <c:v>0.29500000000000015</c:v>
                </c:pt>
                <c:pt idx="5">
                  <c:v>0.74609999999999999</c:v>
                </c:pt>
                <c:pt idx="6">
                  <c:v>0.72299999999999998</c:v>
                </c:pt>
                <c:pt idx="8">
                  <c:v>0.68989999999999996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B706-41AD-90DF-5ECBF6795DD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1538688"/>
        <c:axId val="171586688"/>
      </c:barChart>
      <c:catAx>
        <c:axId val="1715386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71586688"/>
        <c:crosses val="autoZero"/>
        <c:auto val="1"/>
        <c:lblAlgn val="ctr"/>
        <c:lblOffset val="100"/>
        <c:noMultiLvlLbl val="0"/>
      </c:catAx>
      <c:valAx>
        <c:axId val="17158668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715386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Лист1!$B$2:$I$2</c:f>
              <c:numCache>
                <c:formatCode>0%</c:formatCode>
                <c:ptCount val="8"/>
                <c:pt idx="0">
                  <c:v>0.25619999999999998</c:v>
                </c:pt>
                <c:pt idx="1">
                  <c:v>0.27310000000000001</c:v>
                </c:pt>
                <c:pt idx="2">
                  <c:v>0.24640000000000001</c:v>
                </c:pt>
                <c:pt idx="3">
                  <c:v>0.51870000000000005</c:v>
                </c:pt>
                <c:pt idx="4">
                  <c:v>0.2359</c:v>
                </c:pt>
                <c:pt idx="5">
                  <c:v>9.7500000000000003E-2</c:v>
                </c:pt>
                <c:pt idx="7">
                  <c:v>0.13220000000000001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29-4075-9629-E862B48EB24F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732-4505-9252-BF645C26AA4B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732-4505-9252-BF645C26AA4B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732-4505-9252-BF645C26AA4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Лист1!$B$3:$I$3</c:f>
              <c:numCache>
                <c:formatCode>0%</c:formatCode>
                <c:ptCount val="8"/>
                <c:pt idx="0">
                  <c:v>0.35270000000000001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0.11169999999999999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129-4075-9629-E862B48EB24F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РТМ</c:v>
                </c:pt>
              </c:strCache>
            </c:strRef>
          </c:tx>
          <c:spPr>
            <a:solidFill>
              <a:srgbClr val="71588F"/>
            </a:solidFill>
          </c:spPr>
          <c:invertIfNegative val="0"/>
          <c:dLbls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732-4505-9252-BF645C26AA4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Лист1!$B$4:$I$4</c:f>
              <c:numCache>
                <c:formatCode>0%</c:formatCode>
                <c:ptCount val="8"/>
                <c:pt idx="0">
                  <c:v>5.33E-2</c:v>
                </c:pt>
                <c:pt idx="1">
                  <c:v>0.2437</c:v>
                </c:pt>
                <c:pt idx="2">
                  <c:v>1.5900000000000001E-2</c:v>
                </c:pt>
                <c:pt idx="3">
                  <c:v>6.9000000000000006E-2</c:v>
                </c:pt>
                <c:pt idx="5">
                  <c:v>4.1399999999999999E-2</c:v>
                </c:pt>
                <c:pt idx="7">
                  <c:v>4.7500000000000001E-2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129-4075-9629-E862B48EB24F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rgbClr val="D99694"/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732-4505-9252-BF645C26AA4B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732-4505-9252-BF645C26AA4B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732-4505-9252-BF645C26AA4B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1732-4505-9252-BF645C26AA4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Лист1!$B$5:$I$5</c:f>
              <c:numCache>
                <c:formatCode>0%</c:formatCode>
                <c:ptCount val="8"/>
                <c:pt idx="0">
                  <c:v>4.4999999999999998E-2</c:v>
                </c:pt>
                <c:pt idx="1">
                  <c:v>1.4500000000000001E-2</c:v>
                </c:pt>
                <c:pt idx="2">
                  <c:v>0.17019999999999999</c:v>
                </c:pt>
                <c:pt idx="4">
                  <c:v>9.9400000000000002E-2</c:v>
                </c:pt>
                <c:pt idx="5">
                  <c:v>0.13850000000000001</c:v>
                </c:pt>
                <c:pt idx="7">
                  <c:v>0.12479999999999999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129-4075-9629-E862B48EB24F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1732-4505-9252-BF645C26AA4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Лист1!$B$6:$I$6</c:f>
              <c:numCache>
                <c:formatCode>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0.29699999999999999</c:v>
                </c:pt>
                <c:pt idx="7">
                  <c:v>0.03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129-4075-9629-E862B48EB24F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Лист1!$B$7:$I$7</c:f>
              <c:numCache>
                <c:formatCode>0%</c:formatCode>
                <c:ptCount val="8"/>
                <c:pt idx="0">
                  <c:v>0.29279999999999995</c:v>
                </c:pt>
                <c:pt idx="1">
                  <c:v>0.46870000000000001</c:v>
                </c:pt>
                <c:pt idx="2">
                  <c:v>0.5675</c:v>
                </c:pt>
                <c:pt idx="3">
                  <c:v>0.41229999999999989</c:v>
                </c:pt>
                <c:pt idx="4">
                  <c:v>0.25600000000000001</c:v>
                </c:pt>
                <c:pt idx="5">
                  <c:v>0.72260000000000002</c:v>
                </c:pt>
                <c:pt idx="7">
                  <c:v>0.66549999999999998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129-4075-9629-E862B48EB2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1763200"/>
        <c:axId val="171644416"/>
      </c:barChart>
      <c:catAx>
        <c:axId val="171763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71644416"/>
        <c:crosses val="autoZero"/>
        <c:auto val="1"/>
        <c:lblAlgn val="ctr"/>
        <c:lblOffset val="100"/>
        <c:noMultiLvlLbl val="0"/>
      </c:catAx>
      <c:valAx>
        <c:axId val="17164441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717632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Лист1!$B$2:$I$2</c:f>
              <c:numCache>
                <c:formatCode>0%</c:formatCode>
                <c:ptCount val="8"/>
                <c:pt idx="0">
                  <c:v>0.26669999999999999</c:v>
                </c:pt>
                <c:pt idx="1">
                  <c:v>0.30149999999999999</c:v>
                </c:pt>
                <c:pt idx="2">
                  <c:v>0.2266</c:v>
                </c:pt>
                <c:pt idx="3">
                  <c:v>0.48270000000000002</c:v>
                </c:pt>
                <c:pt idx="4">
                  <c:v>0.28249999999999997</c:v>
                </c:pt>
                <c:pt idx="5">
                  <c:v>9.9099999999999994E-2</c:v>
                </c:pt>
                <c:pt idx="7">
                  <c:v>0.2087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07-4725-AFD5-07909D33AE84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33F-4BD8-87DF-10062E56AC5C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933F-4BD8-87DF-10062E56AC5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33F-4BD8-87DF-10062E56AC5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Лист1!$B$3:$I$3</c:f>
              <c:numCache>
                <c:formatCode>0%</c:formatCode>
                <c:ptCount val="8"/>
                <c:pt idx="0">
                  <c:v>0.3639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8.2799999999999999E-2</c:v>
                </c:pt>
                <c:pt idx="7">
                  <c:v>0.10100000000000001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107-4725-AFD5-07909D33AE84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933F-4BD8-87DF-10062E56AC5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Лист1!$B$4:$I$4</c:f>
              <c:numCache>
                <c:formatCode>0%</c:formatCode>
                <c:ptCount val="8"/>
                <c:pt idx="0">
                  <c:v>4.3700000000000003E-2</c:v>
                </c:pt>
                <c:pt idx="1">
                  <c:v>1.03E-2</c:v>
                </c:pt>
                <c:pt idx="2">
                  <c:v>0.1467</c:v>
                </c:pt>
                <c:pt idx="3">
                  <c:v>3.5000000000000001E-3</c:v>
                </c:pt>
                <c:pt idx="4">
                  <c:v>0.10929999999999999</c:v>
                </c:pt>
                <c:pt idx="5">
                  <c:v>0.1103</c:v>
                </c:pt>
                <c:pt idx="7">
                  <c:v>7.8700000000000006E-2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107-4725-AFD5-07909D33AE84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33F-4BD8-87DF-10062E56AC5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33F-4BD8-87DF-10062E56AC5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933F-4BD8-87DF-10062E56AC5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Лист1!$B$5:$I$5</c:f>
              <c:numCache>
                <c:formatCode>0%</c:formatCode>
                <c:ptCount val="8"/>
                <c:pt idx="0">
                  <c:v>2.8899999999999999E-2</c:v>
                </c:pt>
                <c:pt idx="1">
                  <c:v>0.25309999999999999</c:v>
                </c:pt>
                <c:pt idx="2">
                  <c:v>1.4999999999999999E-2</c:v>
                </c:pt>
                <c:pt idx="3">
                  <c:v>9.1600000000000001E-2</c:v>
                </c:pt>
                <c:pt idx="4">
                  <c:v>1.04E-2</c:v>
                </c:pt>
                <c:pt idx="5">
                  <c:v>3.4299999999999997E-2</c:v>
                </c:pt>
                <c:pt idx="7">
                  <c:v>5.4399999999999997E-2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107-4725-AFD5-07909D33AE84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933F-4BD8-87DF-10062E56AC5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Лист1!$B$6:$I$6</c:f>
              <c:numCache>
                <c:formatCode>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0.26279999999999998</c:v>
                </c:pt>
                <c:pt idx="7">
                  <c:v>2.3599999999999999E-2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107-4725-AFD5-07909D33AE84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Другие</c:v>
                </c:pt>
                <c:pt idx="6">
                  <c:v> </c:v>
                </c:pt>
                <c:pt idx="7">
                  <c:v>Украина</c:v>
                </c:pt>
              </c:strCache>
            </c:strRef>
          </c:cat>
          <c:val>
            <c:numRef>
              <c:f>Лист1!$B$7:$I$7</c:f>
              <c:numCache>
                <c:formatCode>0%</c:formatCode>
                <c:ptCount val="8"/>
                <c:pt idx="0">
                  <c:v>0.29679999999999995</c:v>
                </c:pt>
                <c:pt idx="1">
                  <c:v>0.43510000000000004</c:v>
                </c:pt>
                <c:pt idx="2">
                  <c:v>0.61170000000000002</c:v>
                </c:pt>
                <c:pt idx="3">
                  <c:v>0.42220000000000002</c:v>
                </c:pt>
                <c:pt idx="4">
                  <c:v>0.25219999999999998</c:v>
                </c:pt>
                <c:pt idx="5">
                  <c:v>0.75629999999999997</c:v>
                </c:pt>
                <c:pt idx="7">
                  <c:v>0.53360000000000007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107-4725-AFD5-07909D33AE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2170240"/>
        <c:axId val="172194816"/>
      </c:barChart>
      <c:catAx>
        <c:axId val="172170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72194816"/>
        <c:crosses val="autoZero"/>
        <c:auto val="1"/>
        <c:lblAlgn val="ctr"/>
        <c:lblOffset val="100"/>
        <c:noMultiLvlLbl val="0"/>
      </c:catAx>
      <c:valAx>
        <c:axId val="17219481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721702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29750030874588"/>
          <c:y val="9.6349186170130982E-2"/>
          <c:w val="0.671116204316067"/>
          <c:h val="0.546105197865922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Потенциал охвата, %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Наружная реклама</c:v>
                </c:pt>
                <c:pt idx="1">
                  <c:v>ТВ</c:v>
                </c:pt>
                <c:pt idx="2">
                  <c:v>Интернет</c:v>
                </c:pt>
                <c:pt idx="3">
                  <c:v>Радио</c:v>
                </c:pt>
                <c:pt idx="4">
                  <c:v>Пресса</c:v>
                </c:pt>
                <c:pt idx="5">
                  <c:v>Кинотеатры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98.6</c:v>
                </c:pt>
                <c:pt idx="1">
                  <c:v>88</c:v>
                </c:pt>
                <c:pt idx="2">
                  <c:v>70</c:v>
                </c:pt>
                <c:pt idx="3">
                  <c:v>88</c:v>
                </c:pt>
                <c:pt idx="4">
                  <c:v>40</c:v>
                </c:pt>
                <c:pt idx="5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EF-4A5F-8B9A-40CD83248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591744"/>
        <c:axId val="128593280"/>
      </c:barChart>
      <c:catAx>
        <c:axId val="128591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28593280"/>
        <c:crosses val="autoZero"/>
        <c:auto val="1"/>
        <c:lblAlgn val="ctr"/>
        <c:lblOffset val="100"/>
        <c:noMultiLvlLbl val="0"/>
      </c:catAx>
      <c:valAx>
        <c:axId val="128593280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591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цена за 1 тыс. контактов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6629750030874588"/>
          <c:y val="9.6349186170130982E-2"/>
          <c:w val="0.69552378556466687"/>
          <c:h val="0.622772320932595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цена та тыс контактов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Лист1!$A$2:$A$9</c:f>
              <c:strCache>
                <c:ptCount val="8"/>
                <c:pt idx="0">
                  <c:v>Радио</c:v>
                </c:pt>
                <c:pt idx="1">
                  <c:v>Наружная реклама</c:v>
                </c:pt>
                <c:pt idx="2">
                  <c:v>Интернет баннер</c:v>
                </c:pt>
                <c:pt idx="3">
                  <c:v>ТВ</c:v>
                </c:pt>
                <c:pt idx="4">
                  <c:v>Пресса газеты</c:v>
                </c:pt>
                <c:pt idx="5">
                  <c:v>Интернет видео</c:v>
                </c:pt>
                <c:pt idx="6">
                  <c:v>Пресса журналы</c:v>
                </c:pt>
                <c:pt idx="7">
                  <c:v>Кинотеатры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12.384</c:v>
                </c:pt>
                <c:pt idx="1">
                  <c:v>15.399999999999999</c:v>
                </c:pt>
                <c:pt idx="2">
                  <c:v>10.799999999999999</c:v>
                </c:pt>
                <c:pt idx="3">
                  <c:v>17.5</c:v>
                </c:pt>
                <c:pt idx="4">
                  <c:v>33</c:v>
                </c:pt>
                <c:pt idx="5">
                  <c:v>60</c:v>
                </c:pt>
                <c:pt idx="6">
                  <c:v>84</c:v>
                </c:pt>
                <c:pt idx="7">
                  <c:v>1210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C3-4EEE-AF91-D708D444BF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729984"/>
        <c:axId val="166739968"/>
      </c:barChart>
      <c:catAx>
        <c:axId val="166729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66739968"/>
        <c:crosses val="autoZero"/>
        <c:auto val="1"/>
        <c:lblAlgn val="ctr"/>
        <c:lblOffset val="100"/>
        <c:noMultiLvlLbl val="0"/>
      </c:catAx>
      <c:valAx>
        <c:axId val="166739968"/>
        <c:scaling>
          <c:orientation val="minMax"/>
          <c:max val="8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67299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0.50170000000000003</c:v>
                </c:pt>
                <c:pt idx="1">
                  <c:v>0.6129</c:v>
                </c:pt>
                <c:pt idx="2">
                  <c:v>0.59209999999999996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183-4388-9CC6-AB4FF4C1AD9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0.1797</c:v>
                </c:pt>
                <c:pt idx="1">
                  <c:v>0.14940000000000001</c:v>
                </c:pt>
                <c:pt idx="2">
                  <c:v>8.5599999999999996E-2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183-4388-9CC6-AB4FF4C1AD9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Призма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0.1618</c:v>
                </c:pt>
                <c:pt idx="1">
                  <c:v>0.1512</c:v>
                </c:pt>
                <c:pt idx="2">
                  <c:v>0.1903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183-4388-9CC6-AB4FF4C1AD9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Скролл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5.8900000000000001E-2</c:v>
                </c:pt>
                <c:pt idx="1">
                  <c:v>2.6700000000000002E-2</c:v>
                </c:pt>
                <c:pt idx="2">
                  <c:v>7.5999999999999998E-2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183-4388-9CC6-AB4FF4C1AD9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Остановка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2.47E-2</c:v>
                </c:pt>
                <c:pt idx="1">
                  <c:v>5.6656982505388495E-3</c:v>
                </c:pt>
                <c:pt idx="2">
                  <c:v>7.1999999999999998E-3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183-4388-9CC6-AB4FF4C1AD9F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Бэклайт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0.0%</c:formatCode>
                <c:ptCount val="3"/>
                <c:pt idx="0">
                  <c:v>0.02</c:v>
                </c:pt>
                <c:pt idx="1">
                  <c:v>1.8200000000000001E-2</c:v>
                </c:pt>
                <c:pt idx="2">
                  <c:v>3.5200000000000002E-2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183-4388-9CC6-AB4FF4C1AD9F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0.0%</c:formatCode>
                <c:ptCount val="3"/>
                <c:pt idx="0">
                  <c:v>5.28E-2</c:v>
                </c:pt>
                <c:pt idx="1">
                  <c:v>3.1399999999999997E-2</c:v>
                </c:pt>
                <c:pt idx="2">
                  <c:v>1.34E-2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183-4388-9CC6-AB4FF4C1AD9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6805888"/>
        <c:axId val="166807424"/>
      </c:barChart>
      <c:catAx>
        <c:axId val="166805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6807424"/>
        <c:crosses val="autoZero"/>
        <c:auto val="1"/>
        <c:lblAlgn val="ctr"/>
        <c:lblOffset val="100"/>
        <c:noMultiLvlLbl val="0"/>
      </c:catAx>
      <c:valAx>
        <c:axId val="16680742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668058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50000"/>
              <a:lumOff val="50000"/>
            </a:schemeClr>
          </a:solidFill>
          <a:latin typeface="+mn-lt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Лист1!$B$2:$B$11</c:f>
              <c:numCache>
                <c:formatCode>0%</c:formatCode>
                <c:ptCount val="10"/>
                <c:pt idx="0">
                  <c:v>0.54332929652169915</c:v>
                </c:pt>
                <c:pt idx="1">
                  <c:v>0.54148617573132252</c:v>
                </c:pt>
                <c:pt idx="2">
                  <c:v>0.51570003218538785</c:v>
                </c:pt>
                <c:pt idx="3">
                  <c:v>0.50839360602929562</c:v>
                </c:pt>
                <c:pt idx="4">
                  <c:v>0.5035228024560956</c:v>
                </c:pt>
                <c:pt idx="5">
                  <c:v>0.50587246906340055</c:v>
                </c:pt>
                <c:pt idx="6">
                  <c:v>0.49141803020260161</c:v>
                </c:pt>
                <c:pt idx="7">
                  <c:v>0.50567908738797318</c:v>
                </c:pt>
                <c:pt idx="8">
                  <c:v>0.50421398154719654</c:v>
                </c:pt>
                <c:pt idx="9">
                  <c:v>0.50180722891566265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167-49CD-BE30-508ADE80967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Лист1!$C$2:$C$11</c:f>
              <c:numCache>
                <c:formatCode>0%</c:formatCode>
                <c:ptCount val="10"/>
                <c:pt idx="0">
                  <c:v>0.12538132540278693</c:v>
                </c:pt>
                <c:pt idx="1">
                  <c:v>0.12629017594523773</c:v>
                </c:pt>
                <c:pt idx="2">
                  <c:v>0.1256260057933698</c:v>
                </c:pt>
                <c:pt idx="3">
                  <c:v>0.13274174922506535</c:v>
                </c:pt>
                <c:pt idx="4">
                  <c:v>0.13739509941615499</c:v>
                </c:pt>
                <c:pt idx="5">
                  <c:v>0.14933580713619699</c:v>
                </c:pt>
                <c:pt idx="6">
                  <c:v>0.15360658957620243</c:v>
                </c:pt>
                <c:pt idx="7">
                  <c:v>0.15628386719817552</c:v>
                </c:pt>
                <c:pt idx="8">
                  <c:v>0.1576324816654838</c:v>
                </c:pt>
                <c:pt idx="9">
                  <c:v>0.1618222891566265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167-49CD-BE30-508ADE80967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Лист1!$D$2:$D$11</c:f>
              <c:numCache>
                <c:formatCode>0%</c:formatCode>
                <c:ptCount val="10"/>
                <c:pt idx="0">
                  <c:v>0.22983765885364768</c:v>
                </c:pt>
                <c:pt idx="1">
                  <c:v>0.21950371677629821</c:v>
                </c:pt>
                <c:pt idx="2">
                  <c:v>0.20361763759253299</c:v>
                </c:pt>
                <c:pt idx="3">
                  <c:v>0.20007293502704673</c:v>
                </c:pt>
                <c:pt idx="4">
                  <c:v>0.19793855118219911</c:v>
                </c:pt>
                <c:pt idx="5">
                  <c:v>0.19268818270419422</c:v>
                </c:pt>
                <c:pt idx="6">
                  <c:v>0.18758862016597336</c:v>
                </c:pt>
                <c:pt idx="7">
                  <c:v>0.18640388076861458</c:v>
                </c:pt>
                <c:pt idx="8">
                  <c:v>0.1840253134610835</c:v>
                </c:pt>
                <c:pt idx="9">
                  <c:v>0.17977409638554218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167-49CD-BE30-508ADE80967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Лист1!$E$2:$E$11</c:f>
              <c:numCache>
                <c:formatCode>0%</c:formatCode>
                <c:ptCount val="10"/>
                <c:pt idx="0">
                  <c:v>2.4542792758266523E-2</c:v>
                </c:pt>
                <c:pt idx="1">
                  <c:v>2.2207069896785923E-2</c:v>
                </c:pt>
                <c:pt idx="2">
                  <c:v>2.2272288381074992E-2</c:v>
                </c:pt>
                <c:pt idx="3">
                  <c:v>2.1953443141068497E-2</c:v>
                </c:pt>
                <c:pt idx="4">
                  <c:v>2.1020742168003436E-2</c:v>
                </c:pt>
                <c:pt idx="5">
                  <c:v>2.1639797989173773E-2</c:v>
                </c:pt>
                <c:pt idx="6">
                  <c:v>2.151563196048609E-2</c:v>
                </c:pt>
                <c:pt idx="7">
                  <c:v>2.1977750134290805E-2</c:v>
                </c:pt>
                <c:pt idx="8">
                  <c:v>2.1350839839129405E-2</c:v>
                </c:pt>
                <c:pt idx="9">
                  <c:v>2.0075301204819276E-2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167-49CD-BE30-508ADE80967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Лист1!$F$2:$F$11</c:f>
              <c:numCache>
                <c:formatCode>0%</c:formatCode>
                <c:ptCount val="10"/>
                <c:pt idx="0">
                  <c:v>0</c:v>
                </c:pt>
                <c:pt idx="1">
                  <c:v>4.5724370287181133E-3</c:v>
                </c:pt>
                <c:pt idx="2">
                  <c:v>2.2375281622143545E-2</c:v>
                </c:pt>
                <c:pt idx="3">
                  <c:v>2.8019206223788975E-2</c:v>
                </c:pt>
                <c:pt idx="4">
                  <c:v>2.5199354636518751E-2</c:v>
                </c:pt>
                <c:pt idx="5">
                  <c:v>2.7705291181645199E-2</c:v>
                </c:pt>
                <c:pt idx="6">
                  <c:v>2.9540338342949359E-2</c:v>
                </c:pt>
                <c:pt idx="7" formatCode="0.00%">
                  <c:v>7.3365186169460856E-3</c:v>
                </c:pt>
                <c:pt idx="8" formatCode="0.00%">
                  <c:v>0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167-49CD-BE30-508ADE809674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Лист1!$G$2:$G$11</c:f>
              <c:numCache>
                <c:formatCode>0%</c:formatCode>
                <c:ptCount val="10"/>
                <c:pt idx="0">
                  <c:v>2.1154936918430854E-3</c:v>
                </c:pt>
                <c:pt idx="1">
                  <c:v>1.0628910636932457E-2</c:v>
                </c:pt>
                <c:pt idx="2">
                  <c:v>3.3356935951078213E-2</c:v>
                </c:pt>
                <c:pt idx="3">
                  <c:v>1.174253935452501E-2</c:v>
                </c:pt>
                <c:pt idx="4">
                  <c:v>1.6923380497487029E-2</c:v>
                </c:pt>
                <c:pt idx="5">
                  <c:v>1.7696515439820773E-2</c:v>
                </c:pt>
                <c:pt idx="6">
                  <c:v>3.4977123615119753E-2</c:v>
                </c:pt>
                <c:pt idx="7">
                  <c:v>4.3671604798658031E-2</c:v>
                </c:pt>
                <c:pt idx="8">
                  <c:v>5.1795008280104096E-2</c:v>
                </c:pt>
                <c:pt idx="9">
                  <c:v>5.8960843373493978E-2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167-49CD-BE30-508ADE809674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Лист1!$H$2:$H$11</c:f>
              <c:numCache>
                <c:formatCode>0%</c:formatCode>
                <c:ptCount val="10"/>
                <c:pt idx="0">
                  <c:v>2.2948507657167383E-2</c:v>
                </c:pt>
                <c:pt idx="1">
                  <c:v>2.4693833894860687E-2</c:v>
                </c:pt>
                <c:pt idx="2">
                  <c:v>2.2465400708078533E-2</c:v>
                </c:pt>
                <c:pt idx="3">
                  <c:v>2.234242995198444E-2</c:v>
                </c:pt>
                <c:pt idx="4">
                  <c:v>2.1519854212853875E-2</c:v>
                </c:pt>
                <c:pt idx="5">
                  <c:v>2.0609808579131455E-2</c:v>
                </c:pt>
                <c:pt idx="6">
                  <c:v>1.8828088340260684E-2</c:v>
                </c:pt>
                <c:pt idx="7">
                  <c:v>1.9399131114943503E-2</c:v>
                </c:pt>
                <c:pt idx="8">
                  <c:v>1.8186657203690559E-2</c:v>
                </c:pt>
                <c:pt idx="9">
                  <c:v>1.4804216867469879E-2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167-49CD-BE30-508ADE809674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Лист1!$I$2:$I$11</c:f>
              <c:numCache>
                <c:formatCode>0%</c:formatCode>
                <c:ptCount val="10"/>
                <c:pt idx="0">
                  <c:v>5.1844925114589241E-2</c:v>
                </c:pt>
                <c:pt idx="1">
                  <c:v>5.061768008984438E-2</c:v>
                </c:pt>
                <c:pt idx="2">
                  <c:v>5.4586417766334085E-2</c:v>
                </c:pt>
                <c:pt idx="3">
                  <c:v>7.4734091047225434E-2</c:v>
                </c:pt>
                <c:pt idx="4">
                  <c:v>7.6480215430687268E-2</c:v>
                </c:pt>
                <c:pt idx="5">
                  <c:v>6.445212790643709E-2</c:v>
                </c:pt>
                <c:pt idx="6">
                  <c:v>6.2525577796406689E-2</c:v>
                </c:pt>
                <c:pt idx="7">
                  <c:v>5.9248159980398216E-2</c:v>
                </c:pt>
                <c:pt idx="8">
                  <c:v>6.2795718003312045E-2</c:v>
                </c:pt>
                <c:pt idx="9">
                  <c:v>6.2756024096385546E-2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7167-49CD-BE30-508ADE8096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58662016"/>
        <c:axId val="158549120"/>
      </c:barChart>
      <c:catAx>
        <c:axId val="158662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8549120"/>
        <c:crosses val="autoZero"/>
        <c:auto val="1"/>
        <c:lblAlgn val="ctr"/>
        <c:lblOffset val="100"/>
        <c:noMultiLvlLbl val="0"/>
      </c:catAx>
      <c:valAx>
        <c:axId val="15854912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586620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339640687214641"/>
          <c:y val="0.19978953242324682"/>
          <c:w val="0.17197523033838893"/>
          <c:h val="0.6004206288852048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Лист1!$B$2:$B$11</c:f>
              <c:numCache>
                <c:formatCode>0%</c:formatCode>
                <c:ptCount val="10"/>
                <c:pt idx="0">
                  <c:v>0.65875198640406141</c:v>
                </c:pt>
                <c:pt idx="1">
                  <c:v>0.65047981935382637</c:v>
                </c:pt>
                <c:pt idx="2">
                  <c:v>0.62591573066884321</c:v>
                </c:pt>
                <c:pt idx="3">
                  <c:v>0.58544073433630262</c:v>
                </c:pt>
                <c:pt idx="4">
                  <c:v>0.60511477952258719</c:v>
                </c:pt>
                <c:pt idx="5">
                  <c:v>0.60162907318386494</c:v>
                </c:pt>
                <c:pt idx="6">
                  <c:v>0.57334022092732906</c:v>
                </c:pt>
                <c:pt idx="7">
                  <c:v>0.59591994650720848</c:v>
                </c:pt>
                <c:pt idx="8">
                  <c:v>0.59449634893372894</c:v>
                </c:pt>
                <c:pt idx="9">
                  <c:v>0.59215832653272282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655-4070-832A-D14AFF3DE09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Лист1!$C$2:$C$11</c:f>
              <c:numCache>
                <c:formatCode>0%</c:formatCode>
                <c:ptCount val="10"/>
                <c:pt idx="0">
                  <c:v>0.15755437007829184</c:v>
                </c:pt>
                <c:pt idx="1">
                  <c:v>0.1614209838007799</c:v>
                </c:pt>
                <c:pt idx="2">
                  <c:v>0.17170276336056003</c:v>
                </c:pt>
                <c:pt idx="3">
                  <c:v>0.1699800173874314</c:v>
                </c:pt>
                <c:pt idx="4">
                  <c:v>0.18256846773981592</c:v>
                </c:pt>
                <c:pt idx="5">
                  <c:v>0.17779653408828877</c:v>
                </c:pt>
                <c:pt idx="6">
                  <c:v>0.18494479935497499</c:v>
                </c:pt>
                <c:pt idx="7">
                  <c:v>0.18783426149239385</c:v>
                </c:pt>
                <c:pt idx="8">
                  <c:v>0.19235872316166724</c:v>
                </c:pt>
                <c:pt idx="9">
                  <c:v>0.19032278579949324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655-4070-832A-D14AFF3DE09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Лист1!$D$2:$D$11</c:f>
              <c:numCache>
                <c:formatCode>0%</c:formatCode>
                <c:ptCount val="10"/>
                <c:pt idx="0">
                  <c:v>0.11195490896040519</c:v>
                </c:pt>
                <c:pt idx="1">
                  <c:v>0.11107893830987593</c:v>
                </c:pt>
                <c:pt idx="2">
                  <c:v>0.10114489334745688</c:v>
                </c:pt>
                <c:pt idx="3">
                  <c:v>0.10127870986230404</c:v>
                </c:pt>
                <c:pt idx="4">
                  <c:v>8.9481045712470911E-2</c:v>
                </c:pt>
                <c:pt idx="5">
                  <c:v>7.9725994256330812E-2</c:v>
                </c:pt>
                <c:pt idx="6">
                  <c:v>9.2512439312261385E-2</c:v>
                </c:pt>
                <c:pt idx="7">
                  <c:v>9.2603657376325352E-2</c:v>
                </c:pt>
                <c:pt idx="8">
                  <c:v>8.2664061961009297E-2</c:v>
                </c:pt>
                <c:pt idx="9">
                  <c:v>8.5602696548539123E-2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655-4070-832A-D14AFF3DE09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Лист1!$E$2:$E$11</c:f>
              <c:numCache>
                <c:formatCode>0%</c:formatCode>
                <c:ptCount val="10"/>
                <c:pt idx="0">
                  <c:v>3.4677711096307726E-2</c:v>
                </c:pt>
                <c:pt idx="1">
                  <c:v>5.0586588639039268E-2</c:v>
                </c:pt>
                <c:pt idx="2">
                  <c:v>4.8618562212628391E-2</c:v>
                </c:pt>
                <c:pt idx="3">
                  <c:v>4.9684192714820996E-2</c:v>
                </c:pt>
                <c:pt idx="4">
                  <c:v>5.2242487390154781E-2</c:v>
                </c:pt>
                <c:pt idx="5">
                  <c:v>5.3007941607818493E-2</c:v>
                </c:pt>
                <c:pt idx="6">
                  <c:v>5.4608332465346889E-2</c:v>
                </c:pt>
                <c:pt idx="7">
                  <c:v>4.774485393241612E-2</c:v>
                </c:pt>
                <c:pt idx="8">
                  <c:v>4.5708953191551167E-2</c:v>
                </c:pt>
                <c:pt idx="9">
                  <c:v>3.5202891978172272E-2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655-4070-832A-D14AFF3DE09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Лист1!$F$2:$F$11</c:f>
              <c:numCache>
                <c:formatCode>0%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8.3555832219055874E-3</c:v>
                </c:pt>
                <c:pt idx="3">
                  <c:v>2.1244960646718016E-2</c:v>
                </c:pt>
                <c:pt idx="4">
                  <c:v>2.6109283190735483E-2</c:v>
                </c:pt>
                <c:pt idx="5">
                  <c:v>2.9692445485029514E-2</c:v>
                </c:pt>
                <c:pt idx="6">
                  <c:v>2.7797494764059748E-2</c:v>
                </c:pt>
                <c:pt idx="7">
                  <c:v>3.3711160902389938E-3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655-4070-832A-D14AFF3DE097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Лист1!$G$2:$G$11</c:f>
              <c:numCache>
                <c:formatCode>0%</c:formatCode>
                <c:ptCount val="10"/>
                <c:pt idx="0">
                  <c:v>1.8010276351630161E-3</c:v>
                </c:pt>
                <c:pt idx="1">
                  <c:v>4.5536923789958588E-3</c:v>
                </c:pt>
                <c:pt idx="2">
                  <c:v>1.5618023878963648E-2</c:v>
                </c:pt>
                <c:pt idx="3">
                  <c:v>6.2262886147566813E-3</c:v>
                </c:pt>
                <c:pt idx="4">
                  <c:v>1.1134078918405252E-2</c:v>
                </c:pt>
                <c:pt idx="5">
                  <c:v>1.4034654226917654E-2</c:v>
                </c:pt>
                <c:pt idx="6">
                  <c:v>1.7298680867921721E-2</c:v>
                </c:pt>
                <c:pt idx="7">
                  <c:v>4.3896165160942718E-2</c:v>
                </c:pt>
                <c:pt idx="8">
                  <c:v>6.1200294844934076E-2</c:v>
                </c:pt>
                <c:pt idx="9">
                  <c:v>7.6017253440970212E-2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655-4070-832A-D14AFF3DE097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Лист1!$H$2:$H$11</c:f>
              <c:numCache>
                <c:formatCode>0%</c:formatCode>
                <c:ptCount val="10"/>
                <c:pt idx="0">
                  <c:v>8.3553761079347942E-3</c:v>
                </c:pt>
                <c:pt idx="1">
                  <c:v>6.1333974475305027E-3</c:v>
                </c:pt>
                <c:pt idx="2">
                  <c:v>7.345244762087616E-3</c:v>
                </c:pt>
                <c:pt idx="3">
                  <c:v>9.2837452479804343E-3</c:v>
                </c:pt>
                <c:pt idx="4">
                  <c:v>1.0299786817950879E-2</c:v>
                </c:pt>
                <c:pt idx="5">
                  <c:v>9.028317689578744E-3</c:v>
                </c:pt>
                <c:pt idx="6">
                  <c:v>9.4002260139313728E-3</c:v>
                </c:pt>
                <c:pt idx="7">
                  <c:v>9.0558965608814497E-3</c:v>
                </c:pt>
                <c:pt idx="8">
                  <c:v>7.1688713466642948E-3</c:v>
                </c:pt>
                <c:pt idx="9">
                  <c:v>6.8067523077992948E-3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655-4070-832A-D14AFF3DE097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Лист1!$A$2:$A$11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1 ПГ 2018</c:v>
                </c:pt>
              </c:strCache>
            </c:strRef>
          </c:cat>
          <c:val>
            <c:numRef>
              <c:f>Лист1!$I$2:$I$11</c:f>
              <c:numCache>
                <c:formatCode>0%</c:formatCode>
                <c:ptCount val="10"/>
                <c:pt idx="0">
                  <c:v>2.690461971783607E-2</c:v>
                </c:pt>
                <c:pt idx="1">
                  <c:v>1.5746580069952078E-2</c:v>
                </c:pt>
                <c:pt idx="2">
                  <c:v>2.1299198547554628E-2</c:v>
                </c:pt>
                <c:pt idx="3">
                  <c:v>5.6861351189685758E-2</c:v>
                </c:pt>
                <c:pt idx="4">
                  <c:v>2.3050070707879618E-2</c:v>
                </c:pt>
                <c:pt idx="5">
                  <c:v>3.508503946217098E-2</c:v>
                </c:pt>
                <c:pt idx="6">
                  <c:v>4.009780629417483E-2</c:v>
                </c:pt>
                <c:pt idx="7">
                  <c:v>1.9574102879593009E-2</c:v>
                </c:pt>
                <c:pt idx="8">
                  <c:v>1.6402746560445026E-2</c:v>
                </c:pt>
                <c:pt idx="9">
                  <c:v>1.3889293392302996E-2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655-4070-832A-D14AFF3DE0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58596096"/>
        <c:axId val="158683904"/>
      </c:barChart>
      <c:catAx>
        <c:axId val="158596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8683904"/>
        <c:crosses val="autoZero"/>
        <c:auto val="1"/>
        <c:lblAlgn val="ctr"/>
        <c:lblOffset val="100"/>
        <c:noMultiLvlLbl val="0"/>
      </c:catAx>
      <c:valAx>
        <c:axId val="158683904"/>
        <c:scaling>
          <c:orientation val="minMax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58596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804348191032991"/>
          <c:y val="0.19978953242324682"/>
          <c:w val="0.1835296540316344"/>
          <c:h val="0.6004206288852048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0.28120000000000001</c:v>
                </c:pt>
                <c:pt idx="1">
                  <c:v>0.42</c:v>
                </c:pt>
                <c:pt idx="2">
                  <c:v>0.43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4B8-41F7-9A4F-8E50A6C8123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9.3399999999999997E-2</c:v>
                </c:pt>
                <c:pt idx="1">
                  <c:v>0.09</c:v>
                </c:pt>
                <c:pt idx="2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4B8-41F7-9A4F-8E50A6C8123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7.6899999999999996E-2</c:v>
                </c:pt>
                <c:pt idx="1">
                  <c:v>0.06</c:v>
                </c:pt>
                <c:pt idx="2">
                  <c:v>7.0000000000000007E-2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4B8-41F7-9A4F-8E50A6C8123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7.0999999999999994E-2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4B8-41F7-9A4F-8E50A6C8123D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5.8000000000000003E-2</c:v>
                </c:pt>
                <c:pt idx="1">
                  <c:v>0.06</c:v>
                </c:pt>
                <c:pt idx="2">
                  <c:v>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4B8-41F7-9A4F-8E50A6C8123D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0.41930000000000001</c:v>
                </c:pt>
                <c:pt idx="1">
                  <c:v>0.32</c:v>
                </c:pt>
                <c:pt idx="2">
                  <c:v>0.27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4B8-41F7-9A4F-8E50A6C812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58757248"/>
        <c:axId val="158758784"/>
      </c:barChart>
      <c:catAx>
        <c:axId val="158757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58758784"/>
        <c:crosses val="autoZero"/>
        <c:auto val="1"/>
        <c:lblAlgn val="ctr"/>
        <c:lblOffset val="100"/>
        <c:noMultiLvlLbl val="0"/>
      </c:catAx>
      <c:valAx>
        <c:axId val="1587587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5875724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9725476899168"/>
          <c:y val="5.7163275071341856E-2"/>
          <c:w val="0.49596679601652732"/>
          <c:h val="0.725575770250029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0.23430000000000001</c:v>
                </c:pt>
                <c:pt idx="1">
                  <c:v>0.38</c:v>
                </c:pt>
                <c:pt idx="2">
                  <c:v>0.35510000000000003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5EF-4974-8AFA-D3EBE13833E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9.0499999999999997E-2</c:v>
                </c:pt>
                <c:pt idx="1">
                  <c:v>0.1</c:v>
                </c:pt>
                <c:pt idx="2">
                  <c:v>9.9699999999999997E-2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5EF-4974-8AFA-D3EBE13833E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8.0500000000000002E-2</c:v>
                </c:pt>
                <c:pt idx="1">
                  <c:v>0.06</c:v>
                </c:pt>
                <c:pt idx="2">
                  <c:v>7.46E-2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5EF-4974-8AFA-D3EBE13833E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4.9500000000000002E-2</c:v>
                </c:pt>
                <c:pt idx="1">
                  <c:v>0.05</c:v>
                </c:pt>
                <c:pt idx="2">
                  <c:v>8.1900000000000001E-2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5EF-4974-8AFA-D3EBE13833E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3.9300000000000002E-2</c:v>
                </c:pt>
                <c:pt idx="1">
                  <c:v>0.03</c:v>
                </c:pt>
                <c:pt idx="2">
                  <c:v>4.1700000000000001E-2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5EF-4974-8AFA-D3EBE13833E4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0.51</c:v>
                </c:pt>
                <c:pt idx="1">
                  <c:v>0.38</c:v>
                </c:pt>
                <c:pt idx="2">
                  <c:v>0.35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5EF-4974-8AFA-D3EBE13833E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0235776"/>
        <c:axId val="170237312"/>
      </c:barChart>
      <c:catAx>
        <c:axId val="170235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237312"/>
        <c:crosses val="autoZero"/>
        <c:auto val="1"/>
        <c:lblAlgn val="ctr"/>
        <c:lblOffset val="100"/>
        <c:noMultiLvlLbl val="0"/>
      </c:catAx>
      <c:valAx>
        <c:axId val="1702373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702357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685825610738934"/>
          <c:y val="0.18366028251299282"/>
          <c:w val="0.17222425525704024"/>
          <c:h val="0.37902983572545557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Потенциальный охват (%)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uk-UA" sz="1400" dirty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0.40606</cdr:x>
      <cdr:y>0.01301</cdr:y>
    </cdr:from>
    <cdr:to>
      <cdr:x>0.80345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44216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0.31582</cdr:x>
      <cdr:y>0.01301</cdr:y>
    </cdr:from>
    <cdr:to>
      <cdr:x>0.71321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12168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Средняя стоимость тысячи контактов (</a:t>
          </a:r>
          <a:r>
            <a:rPr lang="ru-RU" sz="12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грн</a:t>
          </a:r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)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0.11387</cdr:x>
      <cdr:y>0.65588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68745" y="968745"/>
          <a:ext cx="2465810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Среднее к-во контактов носителя за </a:t>
          </a:r>
          <a:r>
            <a:rPr lang="ru-RU" sz="10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месяц</a:t>
          </a:r>
          <a:r>
            <a:rPr lang="ru-RU" sz="1000" dirty="0">
              <a:solidFill>
                <a:schemeClr val="bg1">
                  <a:lumMod val="50000"/>
                </a:schemeClr>
              </a:solidFill>
            </a:rPr>
            <a:t> (</a:t>
          </a:r>
          <a:r>
            <a:rPr lang="ru-RU" sz="1000" dirty="0" err="1">
              <a:solidFill>
                <a:schemeClr val="bg1">
                  <a:lumMod val="50000"/>
                </a:schemeClr>
              </a:solidFill>
            </a:rPr>
            <a:t>тыс</a:t>
          </a:r>
          <a:r>
            <a:rPr lang="ru-RU" sz="1000" dirty="0">
              <a:solidFill>
                <a:schemeClr val="bg1">
                  <a:lumMod val="50000"/>
                </a:schemeClr>
              </a:solidFill>
            </a:rPr>
            <a:t>)</a:t>
          </a:r>
        </a:p>
      </cdr:txBody>
    </cdr:sp>
  </cdr:relSizeAnchor>
  <cdr:relSizeAnchor xmlns:cdr="http://schemas.openxmlformats.org/drawingml/2006/chartDrawing">
    <cdr:from>
      <cdr:x>0.88613</cdr:x>
      <cdr:y>0.02782</cdr:y>
    </cdr:from>
    <cdr:to>
      <cdr:x>1</cdr:x>
      <cdr:y>0.68371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058363" y="1164809"/>
          <a:ext cx="2634418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Средняя стоимость тысячи контактов (</a:t>
          </a:r>
          <a:r>
            <a:rPr lang="ru-RU" sz="1000" dirty="0" err="1">
              <a:solidFill>
                <a:schemeClr val="bg1">
                  <a:lumMod val="50000"/>
                </a:schemeClr>
              </a:solidFill>
            </a:rPr>
            <a:t>грн</a:t>
          </a:r>
          <a:r>
            <a:rPr lang="ru-RU" sz="1000" dirty="0">
              <a:solidFill>
                <a:schemeClr val="bg1">
                  <a:lumMod val="50000"/>
                </a:schemeClr>
              </a:solidFill>
            </a:rPr>
            <a:t>)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0.06173</cdr:x>
      <cdr:y>0</cdr:y>
    </cdr:from>
    <cdr:to>
      <cdr:x>0.1358</cdr:x>
      <cdr:y>0.86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72120" y="469829"/>
          <a:ext cx="3096344" cy="432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indent="0"/>
          <a:r>
            <a:rPr lang="ru-RU" sz="1100" dirty="0">
              <a:latin typeface="Arial" pitchFamily="34" charset="0"/>
              <a:ea typeface="+mn-ea"/>
              <a:cs typeface="Arial" pitchFamily="34" charset="0"/>
            </a:rPr>
            <a:t>Месячная динамика бюджетов ( млн. грн. ) </a:t>
          </a:r>
        </a:p>
      </cdr:txBody>
    </cdr:sp>
  </cdr:relSizeAnchor>
  <cdr:relSizeAnchor xmlns:cdr="http://schemas.openxmlformats.org/drawingml/2006/chartDrawing">
    <cdr:from>
      <cdr:x>0.90476</cdr:x>
      <cdr:y>0</cdr:y>
    </cdr:from>
    <cdr:to>
      <cdr:x>0.97884</cdr:x>
      <cdr:y>0.86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945016" y="1332131"/>
          <a:ext cx="3096344" cy="432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dirty="0">
              <a:latin typeface="Arial" pitchFamily="34" charset="0"/>
              <a:cs typeface="Arial" pitchFamily="34" charset="0"/>
            </a:rPr>
            <a:t>Месячная разница бюджетов  ( млн. грн. ) 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Доля </a:t>
          </a: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Доля </a:t>
          </a: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Бюджет</a:t>
          </a:r>
          <a:r>
            <a:rPr lang="uk-UA" sz="1400" dirty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uk-UA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 </a:t>
          </a:r>
          <a:endParaRPr lang="ru-RU" sz="14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DAEA0-6E84-4CCC-A35D-65D1C9AFF7B8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885CD-6E8C-4B0D-93FD-74442199A0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97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Обновление по материалам </a:t>
            </a:r>
            <a:r>
              <a:rPr lang="en-US" dirty="0"/>
              <a:t>http://www.adcoalition.org.ua/adv/statistics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174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350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/>
              <a:t> 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22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/>
              <a:t> 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96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/>
              <a:t> 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6578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981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238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2396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8503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92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+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841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28860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915566"/>
            <a:ext cx="4966320" cy="1152128"/>
          </a:xfrm>
        </p:spPr>
        <p:txBody>
          <a:bodyPr/>
          <a:lstStyle>
            <a:lvl1pPr algn="l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2139702"/>
            <a:ext cx="3200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51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8611"/>
            <a:ext cx="9144000" cy="49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229600" cy="85725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228184" y="4779402"/>
            <a:ext cx="981472" cy="273844"/>
          </a:xfrm>
        </p:spPr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592" cy="86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24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EC87-94D2-41B2-A32D-1E61F71FB7AA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95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в Украине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571750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3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Первое</a:t>
            </a:r>
            <a:r>
              <a:rPr lang="uk-UA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полугодие</a:t>
            </a:r>
            <a:r>
              <a:rPr lang="uk-UA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ru-RU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</a:t>
            </a:r>
            <a:endParaRPr lang="uk-UA" sz="3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9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года.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712596370"/>
              </p:ext>
            </p:extLst>
          </p:nvPr>
        </p:nvGraphicFramePr>
        <p:xfrm>
          <a:off x="2411760" y="1192787"/>
          <a:ext cx="475252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55776" y="4734218"/>
            <a:ext cx="46085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скролл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39952" y="793489"/>
            <a:ext cx="796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Скролл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93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носителей  </a:t>
            </a:r>
            <a:endParaRPr lang="ru-RU" dirty="0"/>
          </a:p>
        </p:txBody>
      </p:sp>
      <p:sp>
        <p:nvSpPr>
          <p:cNvPr id="4" name="Подзаголовок 6"/>
          <p:cNvSpPr txBox="1">
            <a:spLocks/>
          </p:cNvSpPr>
          <p:nvPr/>
        </p:nvSpPr>
        <p:spPr>
          <a:xfrm>
            <a:off x="6588224" y="1851670"/>
            <a:ext cx="2431143" cy="1218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носитель генерирует количество контактов,  эквивалентное населению среднего города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июнь</a:t>
            </a:r>
            <a:r>
              <a:rPr lang="uk-UA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(среднемесячные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302073438"/>
              </p:ext>
            </p:extLst>
          </p:nvPr>
        </p:nvGraphicFramePr>
        <p:xfrm>
          <a:off x="161588" y="1158748"/>
          <a:ext cx="6742620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64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Товарные группы: затраты на наружную рекламу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27784" y="4695263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066482"/>
            <a:ext cx="8928992" cy="323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32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Основные рекламодатели: 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затраты на наружную рекламу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066482"/>
            <a:ext cx="8928992" cy="323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064896" cy="857250"/>
          </a:xfrm>
        </p:spPr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Основные торговые марки: затраты на наружную рекламу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278" y="1066483"/>
            <a:ext cx="8792210" cy="323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4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Сезонность затрат в наружной рекламе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07362377"/>
              </p:ext>
            </p:extLst>
          </p:nvPr>
        </p:nvGraphicFramePr>
        <p:xfrm>
          <a:off x="3203848" y="862331"/>
          <a:ext cx="58326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60" y="1635646"/>
            <a:ext cx="2414813" cy="144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9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проданных рекламных поверхностей по основным городам Украины. 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507340797"/>
              </p:ext>
            </p:extLst>
          </p:nvPr>
        </p:nvGraphicFramePr>
        <p:xfrm>
          <a:off x="4535488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77300445"/>
              </p:ext>
            </p:extLst>
          </p:nvPr>
        </p:nvGraphicFramePr>
        <p:xfrm>
          <a:off x="107504" y="85848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892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операторам Украины. Все носители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43530551"/>
              </p:ext>
            </p:extLst>
          </p:nvPr>
        </p:nvGraphicFramePr>
        <p:xfrm>
          <a:off x="179387" y="792022"/>
          <a:ext cx="4395375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60100297"/>
              </p:ext>
            </p:extLst>
          </p:nvPr>
        </p:nvGraphicFramePr>
        <p:xfrm>
          <a:off x="4283969" y="792022"/>
          <a:ext cx="4860032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5022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>
                <a:latin typeface="Arial" pitchFamily="34" charset="0"/>
                <a:cs typeface="Arial" pitchFamily="34" charset="0"/>
              </a:rPr>
              <a:t> Украины. 6х3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11354360"/>
              </p:ext>
            </p:extLst>
          </p:nvPr>
        </p:nvGraphicFramePr>
        <p:xfrm>
          <a:off x="-324543" y="771550"/>
          <a:ext cx="489930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771634361"/>
              </p:ext>
            </p:extLst>
          </p:nvPr>
        </p:nvGraphicFramePr>
        <p:xfrm>
          <a:off x="4283969" y="771550"/>
          <a:ext cx="486003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18800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>
                <a:latin typeface="Arial" pitchFamily="34" charset="0"/>
                <a:cs typeface="Arial" pitchFamily="34" charset="0"/>
              </a:rPr>
              <a:t> Украины. 1,2х1,8. ТОП-5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728788018"/>
              </p:ext>
            </p:extLst>
          </p:nvPr>
        </p:nvGraphicFramePr>
        <p:xfrm>
          <a:off x="4355976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8198590"/>
              </p:ext>
            </p:extLst>
          </p:nvPr>
        </p:nvGraphicFramePr>
        <p:xfrm>
          <a:off x="-108520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44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5000002"/>
              </p:ext>
            </p:extLst>
          </p:nvPr>
        </p:nvGraphicFramePr>
        <p:xfrm>
          <a:off x="92365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6032069"/>
              </p:ext>
            </p:extLst>
          </p:nvPr>
        </p:nvGraphicFramePr>
        <p:xfrm>
          <a:off x="4492488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7888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ВРК (</a:t>
            </a:r>
            <a:r>
              <a:rPr lang="en-US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http://www.adcoalition.org.ua/</a:t>
            </a:r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212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данных</a:t>
            </a:r>
            <a:endParaRPr lang="ru-RU" dirty="0"/>
          </a:p>
        </p:txBody>
      </p:sp>
      <p:pic>
        <p:nvPicPr>
          <p:cNvPr id="1026" name="Picture 2" descr="C:\Users\User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7574"/>
            <a:ext cx="1953574" cy="61155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483768" y="915566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‒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официальный исследователь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ТОП-24 городов, население в возрасте 18+ лет.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www.doors-c.com.ua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User\Desktop\tns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643758"/>
            <a:ext cx="668179" cy="66817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483768" y="2571750"/>
            <a:ext cx="6660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Украина (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Украина).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города 50 000+, население в возрасте 12-65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Выборочная совокупность: 5 000 респондентов в 1 волну исследования.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4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www.tns-ua.com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8" name="Picture 4" descr="C:\Users\User\Desktop\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3507854"/>
            <a:ext cx="1112688" cy="10957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483768" y="3651870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«Всеукраинская рекламная коалиция»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www.adcoalition.org.ua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Users\User\Desktop\middle_image_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1707654"/>
            <a:ext cx="1528884" cy="8493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483768" y="1779662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Коммуникационный</a:t>
            </a:r>
            <a:r>
              <a:rPr lang="uk-UA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Альянс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‒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официальный </a:t>
            </a:r>
            <a:r>
              <a:rPr lang="ru-RU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мониторист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мониторинга: ТОП-46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1 раз в месяц.</a:t>
            </a:r>
          </a:p>
        </p:txBody>
      </p:sp>
    </p:spTree>
    <p:extLst>
      <p:ext uri="{BB962C8B-B14F-4D97-AF65-F5344CB8AC3E}">
        <p14:creationId xmlns:p14="http://schemas.microsoft.com/office/powerpoint/2010/main" val="268178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51670"/>
            <a:ext cx="6357392" cy="857250"/>
          </a:xfrm>
        </p:spPr>
        <p:txBody>
          <a:bodyPr>
            <a:noAutofit/>
          </a:bodyPr>
          <a:lstStyle/>
          <a:p>
            <a:r>
              <a:rPr lang="ru-RU" sz="4400" dirty="0">
                <a:latin typeface="Arial" pitchFamily="34" charset="0"/>
                <a:cs typeface="Arial" pitchFamily="34" charset="0"/>
              </a:rPr>
              <a:t>БЛАГОДАРИМ ЗА ВНИМАНИЕ! </a:t>
            </a:r>
          </a:p>
        </p:txBody>
      </p:sp>
    </p:spTree>
    <p:extLst>
      <p:ext uri="{BB962C8B-B14F-4D97-AF65-F5344CB8AC3E}">
        <p14:creationId xmlns:p14="http://schemas.microsoft.com/office/powerpoint/2010/main" val="66594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Проникновение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571019793"/>
              </p:ext>
            </p:extLst>
          </p:nvPr>
        </p:nvGraphicFramePr>
        <p:xfrm>
          <a:off x="323528" y="987574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и ТВ – по прежнему остаются наиболее </a:t>
            </a:r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охватообразующими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медиа каналами.</a:t>
            </a:r>
            <a:b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Позиции Интернета сильны по молодежным аудиториям. По общей аудитории ‒ охват на уровне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Украина '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Украина, использование медиа не менее 1 раза в месяц </a:t>
            </a:r>
          </a:p>
        </p:txBody>
      </p:sp>
    </p:spTree>
    <p:extLst>
      <p:ext uri="{BB962C8B-B14F-4D97-AF65-F5344CB8AC3E}">
        <p14:creationId xmlns:p14="http://schemas.microsoft.com/office/powerpoint/2010/main" val="3117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медиа  </a:t>
            </a:r>
            <a:endParaRPr lang="ru-RU" dirty="0"/>
          </a:p>
        </p:txBody>
      </p:sp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реклама, интернет и радио – наиболее дешевые с точки зрения цены за контакт медиа для широкой аудитории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83768" y="4776702"/>
            <a:ext cx="4536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ИКНР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расчет по аудитории 18+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19909" y="699542"/>
            <a:ext cx="4732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100" b="0" i="0" u="none" strike="noStrike" kern="1200" baseline="0">
                <a:solidFill>
                  <a:prstClr val="white">
                    <a:lumMod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100" dirty="0">
                <a:solidFill>
                  <a:prstClr val="white">
                    <a:lumMod val="50000"/>
                  </a:prstClr>
                </a:solidFill>
              </a:rPr>
              <a:t>1000</a:t>
            </a:r>
            <a:endParaRPr lang="uk-UA" sz="1100" dirty="0">
              <a:solidFill>
                <a:prstClr val="white">
                  <a:lumMod val="50000"/>
                </a:prstClr>
              </a:solidFill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77785681"/>
              </p:ext>
            </p:extLst>
          </p:nvPr>
        </p:nvGraphicFramePr>
        <p:xfrm>
          <a:off x="251520" y="555526"/>
          <a:ext cx="520330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7683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форматов по итогам первого полугодия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208362708"/>
              </p:ext>
            </p:extLst>
          </p:nvPr>
        </p:nvGraphicFramePr>
        <p:xfrm>
          <a:off x="323528" y="1320800"/>
          <a:ext cx="4536504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5076056" y="1494442"/>
            <a:ext cx="3658262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Щитовые конструкции ‒ по прежнему основной формат для украинского рынка </a:t>
            </a:r>
          </a:p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Сити-</a:t>
            </a:r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второй в количественном выражении.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пересчете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контактов идет практически наравне с призмой.  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76702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60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Динамика роста доли рекламных поверхностей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05722891"/>
              </p:ext>
            </p:extLst>
          </p:nvPr>
        </p:nvGraphicFramePr>
        <p:xfrm>
          <a:off x="92264" y="1203325"/>
          <a:ext cx="4767768" cy="3265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04571690"/>
              </p:ext>
            </p:extLst>
          </p:nvPr>
        </p:nvGraphicFramePr>
        <p:xfrm>
          <a:off x="4679915" y="1201604"/>
          <a:ext cx="4467605" cy="3265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851537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Количество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12160" y="843558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Бюджет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1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511279673"/>
              </p:ext>
            </p:extLst>
          </p:nvPr>
        </p:nvGraphicFramePr>
        <p:xfrm>
          <a:off x="255494" y="1188081"/>
          <a:ext cx="4860032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9717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31150" y="891779"/>
            <a:ext cx="1361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Все носители </a:t>
            </a: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5436096" y="1446923"/>
            <a:ext cx="3586254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Киев – основа рынка наружной рекламы в количественном, бюджетном и качественном выражении</a:t>
            </a:r>
          </a:p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Соотношение между контактами и бюджетами свидетельствует о взвешенном подходе к ценообразованию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года.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958080967"/>
              </p:ext>
            </p:extLst>
          </p:nvPr>
        </p:nvGraphicFramePr>
        <p:xfrm>
          <a:off x="0" y="1059584"/>
          <a:ext cx="4727470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52000" y="862331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Щит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12160" y="862331"/>
            <a:ext cx="8194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Призма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859135716"/>
              </p:ext>
            </p:extLst>
          </p:nvPr>
        </p:nvGraphicFramePr>
        <p:xfrm>
          <a:off x="4644008" y="1057971"/>
          <a:ext cx="4788024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90350"/>
            <a:ext cx="46805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6х3 </a:t>
            </a:r>
          </a:p>
        </p:txBody>
      </p:sp>
    </p:spTree>
    <p:extLst>
      <p:ext uri="{BB962C8B-B14F-4D97-AF65-F5344CB8AC3E}">
        <p14:creationId xmlns:p14="http://schemas.microsoft.com/office/powerpoint/2010/main" val="32775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года.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803460001"/>
              </p:ext>
            </p:extLst>
          </p:nvPr>
        </p:nvGraphicFramePr>
        <p:xfrm>
          <a:off x="-52606" y="1131590"/>
          <a:ext cx="5185203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00926"/>
            <a:ext cx="4392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размеры 1,2х1,8 форматов сити-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лайтбокс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бэклайтов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3885" y="852657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Сити-лай</a:t>
            </a:r>
            <a:r>
              <a:rPr lang="ru-RU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915566"/>
            <a:ext cx="861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Бэклайт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738264360"/>
              </p:ext>
            </p:extLst>
          </p:nvPr>
        </p:nvGraphicFramePr>
        <p:xfrm>
          <a:off x="4427984" y="1203325"/>
          <a:ext cx="4589110" cy="329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7623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12705</TotalTime>
  <Words>708</Words>
  <Application>Microsoft Office PowerPoint</Application>
  <PresentationFormat>Экран (16:9)</PresentationFormat>
  <Paragraphs>144</Paragraphs>
  <Slides>21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Наружная реклама в Украине</vt:lpstr>
      <vt:lpstr>Динамика медиарынка </vt:lpstr>
      <vt:lpstr>Проникновение </vt:lpstr>
      <vt:lpstr>Средняя стоимость тысячи контактов медиа  </vt:lpstr>
      <vt:lpstr>Доли основных форматов по итогам первого полугодия 2018 года</vt:lpstr>
      <vt:lpstr>Динамика роста доли рекламных поверхностей</vt:lpstr>
      <vt:lpstr>Доли основных городов по итогам первого полугодия 2018 года</vt:lpstr>
      <vt:lpstr>Доли основных городов по итогам первого полугодия 2018 года. Основные форматы </vt:lpstr>
      <vt:lpstr>Доли основных городов по итогам первого полугодия 2018 года. Основные форматы</vt:lpstr>
      <vt:lpstr>Доли основных городов по итогам первого полугодия 2018 года. Основные форматы</vt:lpstr>
      <vt:lpstr>Средняя стоимость тысячи контактов носителей  </vt:lpstr>
      <vt:lpstr>Товарные группы: затраты на наружную рекламу </vt:lpstr>
      <vt:lpstr>Основные рекламодатели:  затраты на наружную рекламу </vt:lpstr>
      <vt:lpstr>Основные торговые марки: затраты на наружную рекламу </vt:lpstr>
      <vt:lpstr>Сезонность затрат в наружной рекламе</vt:lpstr>
      <vt:lpstr>Распределение проданных рекламных поверхностей по основным городам Украины. </vt:lpstr>
      <vt:lpstr>Распределение рекламных поверхностей по основным операторам Украины. Все носители.</vt:lpstr>
      <vt:lpstr>Распределение рекламных поверхностей по основным операторам Украины. 6х3</vt:lpstr>
      <vt:lpstr>Распределение рекламных поверхностей по основным операторам Украины. 1,2х1,8. ТОП-5</vt:lpstr>
      <vt:lpstr>Источники данных</vt:lpstr>
      <vt:lpstr>БЛАГОДАРИМ ЗА ВНИМАНИЕ! </vt:lpstr>
    </vt:vector>
  </TitlesOfParts>
  <Company>ДП "ССМ"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Rybkin</dc:creator>
  <cp:lastModifiedBy>Olga</cp:lastModifiedBy>
  <cp:revision>506</cp:revision>
  <cp:lastPrinted>2018-07-19T13:55:22Z</cp:lastPrinted>
  <dcterms:created xsi:type="dcterms:W3CDTF">2014-08-08T10:27:35Z</dcterms:created>
  <dcterms:modified xsi:type="dcterms:W3CDTF">2018-07-24T18:14:48Z</dcterms:modified>
</cp:coreProperties>
</file>