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8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9.xml" ContentType="application/vnd.openxmlformats-officedocument.presentationml.notesSlide+xml"/>
  <Override PartName="/ppt/charts/chart13.xml" ContentType="application/vnd.openxmlformats-officedocument.drawingml.chart+xml"/>
  <Override PartName="/ppt/notesSlides/notesSlide10.xml" ContentType="application/vnd.openxmlformats-officedocument.presentationml.notesSlide+xml"/>
  <Override PartName="/ppt/charts/chart14.xml" ContentType="application/vnd.openxmlformats-officedocument.drawingml.chart+xml"/>
  <Override PartName="/ppt/drawings/drawing3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5.xml" ContentType="application/vnd.openxmlformats-officedocument.drawingml.chart+xml"/>
  <Override PartName="/ppt/drawings/drawing4.xml" ContentType="application/vnd.openxmlformats-officedocument.drawingml.chartshapes+xml"/>
  <Override PartName="/ppt/charts/chart16.xml" ContentType="application/vnd.openxmlformats-officedocument.drawingml.chart+xml"/>
  <Override PartName="/ppt/drawings/drawing5.xml" ContentType="application/vnd.openxmlformats-officedocument.drawingml.chartshapes+xml"/>
  <Override PartName="/ppt/charts/chart17.xml" ContentType="application/vnd.openxmlformats-officedocument.drawingml.chart+xml"/>
  <Override PartName="/ppt/drawings/drawing6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18.xml" ContentType="application/vnd.openxmlformats-officedocument.drawingml.chart+xml"/>
  <Override PartName="/ppt/drawings/drawing7.xml" ContentType="application/vnd.openxmlformats-officedocument.drawingml.chartshapes+xml"/>
  <Override PartName="/ppt/charts/chart19.xml" ContentType="application/vnd.openxmlformats-officedocument.drawingml.chart+xml"/>
  <Override PartName="/ppt/drawings/drawing8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20.xml" ContentType="application/vnd.openxmlformats-officedocument.drawingml.chart+xml"/>
  <Override PartName="/ppt/drawings/drawing9.xml" ContentType="application/vnd.openxmlformats-officedocument.drawingml.chartshapes+xml"/>
  <Override PartName="/ppt/charts/chart21.xml" ContentType="application/vnd.openxmlformats-officedocument.drawingml.chart+xml"/>
  <Override PartName="/ppt/drawings/drawing10.xml" ContentType="application/vnd.openxmlformats-officedocument.drawingml.chartshapes+xml"/>
  <Override PartName="/ppt/notesSlides/notesSlide17.xml" ContentType="application/vnd.openxmlformats-officedocument.presentationml.notesSlide+xml"/>
  <Override PartName="/ppt/charts/chart22.xml" ContentType="application/vnd.openxmlformats-officedocument.drawingml.chart+xml"/>
  <Override PartName="/ppt/drawings/drawing11.xml" ContentType="application/vnd.openxmlformats-officedocument.drawingml.chartshapes+xml"/>
  <Override PartName="/ppt/charts/chart23.xml" ContentType="application/vnd.openxmlformats-officedocument.drawingml.chart+xml"/>
  <Override PartName="/ppt/drawings/drawing12.xml" ContentType="application/vnd.openxmlformats-officedocument.drawingml.chartshapes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87" r:id="rId3"/>
    <p:sldId id="264" r:id="rId4"/>
    <p:sldId id="263" r:id="rId5"/>
    <p:sldId id="261" r:id="rId6"/>
    <p:sldId id="288" r:id="rId7"/>
    <p:sldId id="279" r:id="rId8"/>
    <p:sldId id="276" r:id="rId9"/>
    <p:sldId id="277" r:id="rId10"/>
    <p:sldId id="278" r:id="rId11"/>
    <p:sldId id="286" r:id="rId12"/>
    <p:sldId id="265" r:id="rId13"/>
    <p:sldId id="267" r:id="rId14"/>
    <p:sldId id="268" r:id="rId15"/>
    <p:sldId id="266" r:id="rId16"/>
    <p:sldId id="270" r:id="rId17"/>
    <p:sldId id="284" r:id="rId18"/>
    <p:sldId id="281" r:id="rId19"/>
    <p:sldId id="273" r:id="rId20"/>
    <p:sldId id="289" r:id="rId21"/>
    <p:sldId id="275" r:id="rId22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58">
          <p15:clr>
            <a:srgbClr val="A4A3A4"/>
          </p15:clr>
        </p15:guide>
        <p15:guide id="2" pos="1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88" autoAdjust="0"/>
    <p:restoredTop sz="93880" autoAdjust="0"/>
  </p:normalViewPr>
  <p:slideViewPr>
    <p:cSldViewPr>
      <p:cViewPr>
        <p:scale>
          <a:sx n="96" d="100"/>
          <a:sy n="96" d="100"/>
        </p:scale>
        <p:origin x="-630" y="24"/>
      </p:cViewPr>
      <p:guideLst>
        <p:guide orient="horz" pos="758"/>
        <p:guide pos="1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Excel18.xlsx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_____Microsoft_Excel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_____Microsoft_Excel20.xlsx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_____Microsoft_Excel21.xlsx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_____Microsoft_Excel22.xlsx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_____Microsoft_Excel23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000" b="1" i="0" u="none" strike="noStrike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sz="1000" b="1" i="0" u="none" strike="noStrike" baseline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sz="1000" b="1" i="0" u="none" strike="noStrike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b="1" i="0" u="none" strike="noStrike" baseline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млн</a:t>
            </a:r>
            <a:r>
              <a:rPr lang="ru-RU" sz="1000" b="1" i="0" u="none" strike="noStrike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i="0" u="none" strike="noStrike" baseline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грн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6.7779468892119693E-2"/>
          <c:y val="9.2717685456332938E-2"/>
          <c:w val="0.90156911522700556"/>
          <c:h val="0.6647652357285249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Лист1!$B$2:$N$2</c:f>
              <c:numCache>
                <c:formatCode>0</c:formatCode>
                <c:ptCount val="8"/>
                <c:pt idx="0">
                  <c:v>2680</c:v>
                </c:pt>
                <c:pt idx="1">
                  <c:v>3521</c:v>
                </c:pt>
                <c:pt idx="2">
                  <c:v>3867</c:v>
                </c:pt>
                <c:pt idx="3">
                  <c:v>4440</c:v>
                </c:pt>
                <c:pt idx="4">
                  <c:v>3555</c:v>
                </c:pt>
                <c:pt idx="5">
                  <c:v>3733</c:v>
                </c:pt>
                <c:pt idx="6">
                  <c:v>4965</c:v>
                </c:pt>
                <c:pt idx="7">
                  <c:v>6454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004-46C3-8C53-3634F53B5E17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Лист1!$B$3:$N$3</c:f>
              <c:numCache>
                <c:formatCode>0</c:formatCode>
                <c:ptCount val="8"/>
                <c:pt idx="0">
                  <c:v>336</c:v>
                </c:pt>
                <c:pt idx="1">
                  <c:v>370</c:v>
                </c:pt>
                <c:pt idx="2">
                  <c:v>400</c:v>
                </c:pt>
                <c:pt idx="3">
                  <c:v>500</c:v>
                </c:pt>
                <c:pt idx="4">
                  <c:v>375</c:v>
                </c:pt>
                <c:pt idx="5">
                  <c:v>431</c:v>
                </c:pt>
                <c:pt idx="6">
                  <c:v>711</c:v>
                </c:pt>
                <c:pt idx="7">
                  <c:v>960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004-46C3-8C53-3634F53B5E17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Лист1!$B$4:$N$4</c:f>
              <c:numCache>
                <c:formatCode>0</c:formatCode>
                <c:ptCount val="8"/>
                <c:pt idx="0">
                  <c:v>800</c:v>
                </c:pt>
                <c:pt idx="1">
                  <c:v>1000</c:v>
                </c:pt>
                <c:pt idx="2">
                  <c:v>1200</c:v>
                </c:pt>
                <c:pt idx="3" formatCode="#,##0">
                  <c:v>1500</c:v>
                </c:pt>
                <c:pt idx="4" formatCode="#,##0">
                  <c:v>1030</c:v>
                </c:pt>
                <c:pt idx="5">
                  <c:v>953</c:v>
                </c:pt>
                <c:pt idx="6">
                  <c:v>1240</c:v>
                </c:pt>
                <c:pt idx="7">
                  <c:v>1595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004-46C3-8C53-3634F53B5E17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Лист1!$B$5:$N$5</c:f>
              <c:numCache>
                <c:formatCode>#,##0</c:formatCode>
                <c:ptCount val="8"/>
                <c:pt idx="0" formatCode="0">
                  <c:v>2210.1999999999998</c:v>
                </c:pt>
                <c:pt idx="1">
                  <c:v>2436.4</c:v>
                </c:pt>
                <c:pt idx="2">
                  <c:v>2646.8</c:v>
                </c:pt>
                <c:pt idx="3">
                  <c:v>2497</c:v>
                </c:pt>
                <c:pt idx="4">
                  <c:v>1670</c:v>
                </c:pt>
                <c:pt idx="5" formatCode="0">
                  <c:v>1320</c:v>
                </c:pt>
                <c:pt idx="6" formatCode="0">
                  <c:v>1130</c:v>
                </c:pt>
                <c:pt idx="7" formatCode="0">
                  <c:v>1320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004-46C3-8C53-3634F53B5E17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invertIfNegative val="0"/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Лист1!$B$6:$N$6</c:f>
              <c:numCache>
                <c:formatCode>0</c:formatCode>
                <c:ptCount val="8"/>
                <c:pt idx="0">
                  <c:v>200</c:v>
                </c:pt>
                <c:pt idx="1">
                  <c:v>271</c:v>
                </c:pt>
                <c:pt idx="2">
                  <c:v>312</c:v>
                </c:pt>
                <c:pt idx="3">
                  <c:v>340</c:v>
                </c:pt>
                <c:pt idx="4">
                  <c:v>290</c:v>
                </c:pt>
                <c:pt idx="5">
                  <c:v>304</c:v>
                </c:pt>
                <c:pt idx="6">
                  <c:v>400</c:v>
                </c:pt>
                <c:pt idx="7">
                  <c:v>480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004-46C3-8C53-3634F53B5E17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invertIfNegative val="0"/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Лист1!$B$7:$N$7</c:f>
              <c:numCache>
                <c:formatCode>0</c:formatCode>
                <c:ptCount val="8"/>
                <c:pt idx="0">
                  <c:v>40</c:v>
                </c:pt>
                <c:pt idx="1">
                  <c:v>32</c:v>
                </c:pt>
                <c:pt idx="2">
                  <c:v>35</c:v>
                </c:pt>
                <c:pt idx="3">
                  <c:v>40</c:v>
                </c:pt>
                <c:pt idx="4">
                  <c:v>30</c:v>
                </c:pt>
                <c:pt idx="5">
                  <c:v>24</c:v>
                </c:pt>
                <c:pt idx="6">
                  <c:v>35</c:v>
                </c:pt>
                <c:pt idx="7">
                  <c:v>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004-46C3-8C53-3634F53B5E17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Лист1!$B$8:$N$8</c:f>
              <c:numCache>
                <c:formatCode>0</c:formatCode>
                <c:ptCount val="8"/>
                <c:pt idx="0">
                  <c:v>280</c:v>
                </c:pt>
                <c:pt idx="1">
                  <c:v>590</c:v>
                </c:pt>
                <c:pt idx="2">
                  <c:v>680</c:v>
                </c:pt>
                <c:pt idx="3" formatCode="#,##0">
                  <c:v>2050</c:v>
                </c:pt>
                <c:pt idx="4" formatCode="#,##0">
                  <c:v>2115</c:v>
                </c:pt>
                <c:pt idx="5">
                  <c:v>2355</c:v>
                </c:pt>
                <c:pt idx="6">
                  <c:v>3140</c:v>
                </c:pt>
                <c:pt idx="7">
                  <c:v>4010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A004-46C3-8C53-3634F53B5E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68172928"/>
        <c:axId val="168178816"/>
      </c:barChart>
      <c:catAx>
        <c:axId val="168172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68178816"/>
        <c:crosses val="autoZero"/>
        <c:auto val="1"/>
        <c:lblAlgn val="ctr"/>
        <c:lblOffset val="100"/>
        <c:noMultiLvlLbl val="0"/>
      </c:catAx>
      <c:valAx>
        <c:axId val="168178816"/>
        <c:scaling>
          <c:orientation val="minMax"/>
          <c:max val="15000"/>
          <c:min val="0"/>
        </c:scaling>
        <c:delete val="0"/>
        <c:axPos val="l"/>
        <c:numFmt formatCode="0" sourceLinked="1"/>
        <c:majorTickMark val="out"/>
        <c:minorTickMark val="none"/>
        <c:tickLblPos val="nextTo"/>
        <c:crossAx val="168172928"/>
        <c:crosses val="autoZero"/>
        <c:crossBetween val="between"/>
        <c:majorUnit val="3000"/>
      </c:valAx>
    </c:plotArea>
    <c:legend>
      <c:legendPos val="b"/>
      <c:layout>
        <c:manualLayout>
          <c:xMode val="edge"/>
          <c:yMode val="edge"/>
          <c:x val="8.4205827882538692E-2"/>
          <c:y val="0.85605491631917763"/>
          <c:w val="0.84890626921111101"/>
          <c:h val="6.5608645444111893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/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1583722840319"/>
          <c:y val="5.7163275071341856E-2"/>
          <c:w val="0.46454783793864324"/>
          <c:h val="0.7185073979872705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0.41997593261131166</c:v>
                </c:pt>
                <c:pt idx="1">
                  <c:v>0.52677129821456303</c:v>
                </c:pt>
                <c:pt idx="2">
                  <c:v>0.56429809520619301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A5D-452D-9214-B0795D4EE4F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0.11084186406870745</c:v>
                </c:pt>
                <c:pt idx="1">
                  <c:v>8.3012708747849884E-2</c:v>
                </c:pt>
                <c:pt idx="2">
                  <c:v>7.9559714171815718E-2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A5D-452D-9214-B0795D4EE4F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0.10307765853980186</c:v>
                </c:pt>
                <c:pt idx="1">
                  <c:v>9.4775699537890348E-2</c:v>
                </c:pt>
                <c:pt idx="2">
                  <c:v>9.147326308117279E-2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A5D-452D-9214-B0795D4EE4F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6.8559088736132409E-2</c:v>
                </c:pt>
                <c:pt idx="1">
                  <c:v>6.6107759163807178E-2</c:v>
                </c:pt>
                <c:pt idx="2">
                  <c:v>9.2161170397965161E-2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A5D-452D-9214-B0795D4EE4F5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6.7141420635313129E-2</c:v>
                </c:pt>
                <c:pt idx="1">
                  <c:v>4.781750624888282E-2</c:v>
                </c:pt>
                <c:pt idx="2">
                  <c:v>3.3724521498046604E-2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A5D-452D-9214-B0795D4EE4F5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0.23040403540873344</c:v>
                </c:pt>
                <c:pt idx="1">
                  <c:v>0.1815150280870067</c:v>
                </c:pt>
                <c:pt idx="2">
                  <c:v>0.13878323564480677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A5D-452D-9214-B0795D4EE4F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4483584"/>
        <c:axId val="34505856"/>
      </c:barChart>
      <c:catAx>
        <c:axId val="344835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4505856"/>
        <c:crosses val="autoZero"/>
        <c:auto val="1"/>
        <c:lblAlgn val="ctr"/>
        <c:lblOffset val="100"/>
        <c:noMultiLvlLbl val="0"/>
      </c:catAx>
      <c:valAx>
        <c:axId val="3450585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4483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548089149093657"/>
          <c:y val="0.20535195421163185"/>
          <c:w val="0.26191890433297743"/>
          <c:h val="0.46046062867089882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21932958109321"/>
          <c:y val="5.6154934559603922E-2"/>
          <c:w val="0.49536802425803295"/>
          <c:h val="0.7952106745394680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0.26594168260038242</c:v>
                </c:pt>
                <c:pt idx="1">
                  <c:v>0.34430120595956226</c:v>
                </c:pt>
                <c:pt idx="2">
                  <c:v>0.4141251991243578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7C6-47BB-981E-92BBA8002B8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7.8537284894837481E-2</c:v>
                </c:pt>
                <c:pt idx="1">
                  <c:v>6.6918053528465332E-2</c:v>
                </c:pt>
                <c:pt idx="2">
                  <c:v>8.038338463165029E-2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7C6-47BB-981E-92BBA8002B8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7.7103250478011476E-2</c:v>
                </c:pt>
                <c:pt idx="1">
                  <c:v>5.9620528709409072E-2</c:v>
                </c:pt>
                <c:pt idx="2">
                  <c:v>6.6629819840941198E-2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7C6-47BB-981E-92BBA8002B8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4.4455066921606119E-2</c:v>
                </c:pt>
                <c:pt idx="1">
                  <c:v>4.0090309982914331E-2</c:v>
                </c:pt>
                <c:pt idx="2">
                  <c:v>3.735760983294506E-2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7C6-47BB-981E-92BBA8002B8F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6.3408221797323139E-2</c:v>
                </c:pt>
                <c:pt idx="1">
                  <c:v>7.2639014111868808E-2</c:v>
                </c:pt>
                <c:pt idx="2">
                  <c:v>8.741052700344408E-2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7C6-47BB-981E-92BBA8002B8F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0.47055449330783938</c:v>
                </c:pt>
                <c:pt idx="1">
                  <c:v>0.41643088770778014</c:v>
                </c:pt>
                <c:pt idx="2">
                  <c:v>0.31409345956666146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7C6-47BB-981E-92BBA8002B8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4221056"/>
        <c:axId val="34239232"/>
      </c:barChart>
      <c:catAx>
        <c:axId val="34221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4239232"/>
        <c:crosses val="autoZero"/>
        <c:auto val="1"/>
        <c:lblAlgn val="ctr"/>
        <c:lblOffset val="100"/>
        <c:noMultiLvlLbl val="0"/>
      </c:catAx>
      <c:valAx>
        <c:axId val="3423923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42210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404421003382118"/>
          <c:y val="0.12097667180309665"/>
          <c:w val="0.23630395955568181"/>
          <c:h val="0.68029339337705097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0.34867626057343731</c:v>
                </c:pt>
                <c:pt idx="1">
                  <c:v>0.55107677880888162</c:v>
                </c:pt>
                <c:pt idx="2">
                  <c:v>0.63091183745566071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242-491E-8C33-A08EA2F1323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9.8319235416895523E-2</c:v>
                </c:pt>
                <c:pt idx="1">
                  <c:v>4.9686413414356742E-2</c:v>
                </c:pt>
                <c:pt idx="2">
                  <c:v>5.7718772197650196E-2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242-491E-8C33-A08EA2F1323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0.11611556629682522</c:v>
                </c:pt>
                <c:pt idx="1">
                  <c:v>0.11119673554275315</c:v>
                </c:pt>
                <c:pt idx="2">
                  <c:v>0.13342358310368085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242-491E-8C33-A08EA2F13238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9.0629462814456774E-2</c:v>
                </c:pt>
                <c:pt idx="1">
                  <c:v>5.5238590415531238E-2</c:v>
                </c:pt>
                <c:pt idx="2">
                  <c:v>3.0323730770572769E-2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242-491E-8C33-A08EA2F13238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2.966055146654949E-2</c:v>
                </c:pt>
                <c:pt idx="1">
                  <c:v>1.9079805580959189E-2</c:v>
                </c:pt>
                <c:pt idx="2">
                  <c:v>2.5482382248218027E-2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242-491E-8C33-A08EA2F13238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0.31659892343183571</c:v>
                </c:pt>
                <c:pt idx="1">
                  <c:v>0.21372167623751803</c:v>
                </c:pt>
                <c:pt idx="2">
                  <c:v>0.12213969422421744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242-491E-8C33-A08EA2F1323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5381632"/>
        <c:axId val="35383168"/>
      </c:barChart>
      <c:catAx>
        <c:axId val="353816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383168"/>
        <c:crosses val="autoZero"/>
        <c:auto val="1"/>
        <c:lblAlgn val="ctr"/>
        <c:lblOffset val="100"/>
        <c:noMultiLvlLbl val="0"/>
      </c:catAx>
      <c:valAx>
        <c:axId val="3538316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3816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906652923987441"/>
          <c:y val="9.5536516013169703E-2"/>
          <c:w val="0.21859271187659482"/>
          <c:h val="0.75709130363799848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0.45219112242013004</c:v>
                </c:pt>
                <c:pt idx="1">
                  <c:v>0.53474539524536702</c:v>
                </c:pt>
                <c:pt idx="2">
                  <c:v>0.57236156752986256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23-466E-AA6E-B180E4F741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0.14526434831778343</c:v>
                </c:pt>
                <c:pt idx="1">
                  <c:v>0.1030107648511585</c:v>
                </c:pt>
                <c:pt idx="2">
                  <c:v>0.1439886336264751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A23-466E-AA6E-B180E4F741F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0.10845349165959853</c:v>
                </c:pt>
                <c:pt idx="1">
                  <c:v>0.10669645382048527</c:v>
                </c:pt>
                <c:pt idx="2">
                  <c:v>7.7968668878044642E-2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A23-466E-AA6E-B180E4F741F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0.10449533502968618</c:v>
                </c:pt>
                <c:pt idx="1">
                  <c:v>9.4154742378824721E-2</c:v>
                </c:pt>
                <c:pt idx="2">
                  <c:v>9.3609001957010052E-2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A23-466E-AA6E-B180E4F741F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4.9646593158043539E-2</c:v>
                </c:pt>
                <c:pt idx="1">
                  <c:v>3.5296834643591048E-2</c:v>
                </c:pt>
                <c:pt idx="2">
                  <c:v>4.484700886302681E-2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A23-466E-AA6E-B180E4F741F3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0.13994910941475824</c:v>
                </c:pt>
                <c:pt idx="1">
                  <c:v>0.12609580906057349</c:v>
                </c:pt>
                <c:pt idx="2">
                  <c:v>6.7225119145580825E-2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A23-466E-AA6E-B180E4F741F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5498240"/>
        <c:axId val="35516416"/>
      </c:barChart>
      <c:catAx>
        <c:axId val="354982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516416"/>
        <c:crosses val="autoZero"/>
        <c:auto val="1"/>
        <c:lblAlgn val="ctr"/>
        <c:lblOffset val="100"/>
        <c:noMultiLvlLbl val="0"/>
      </c:catAx>
      <c:valAx>
        <c:axId val="3551641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49824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629750030874588"/>
          <c:y val="3.9574488006175301E-2"/>
          <c:w val="0.671116204316067"/>
          <c:h val="0.602879677660812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к-во контактов 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Лист1!$A$2:$A$8</c:f>
              <c:strCache>
                <c:ptCount val="7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Скролл</c:v>
                </c:pt>
                <c:pt idx="5">
                  <c:v>Лайтбокс</c:v>
                </c:pt>
                <c:pt idx="6">
                  <c:v>Другие</c:v>
                </c:pt>
              </c:strCache>
            </c:strRef>
          </c:cat>
          <c:val>
            <c:numRef>
              <c:f>Лист1!$B$2:$B$8</c:f>
              <c:numCache>
                <c:formatCode>0.00</c:formatCode>
                <c:ptCount val="7"/>
                <c:pt idx="0">
                  <c:v>513.21850741384208</c:v>
                </c:pt>
                <c:pt idx="1">
                  <c:v>642.83817680769107</c:v>
                </c:pt>
                <c:pt idx="2">
                  <c:v>276.9500954889694</c:v>
                </c:pt>
                <c:pt idx="3">
                  <c:v>686.24837965505878</c:v>
                </c:pt>
                <c:pt idx="4">
                  <c:v>347.92128922815948</c:v>
                </c:pt>
                <c:pt idx="5">
                  <c:v>289.83008533944718</c:v>
                </c:pt>
                <c:pt idx="6">
                  <c:v>285.34127856750177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2CF-4CA2-BE2E-ADEC798EE5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210752"/>
        <c:axId val="35212672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цена за тыс контактов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circle"/>
            <c:size val="9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cat>
            <c:strRef>
              <c:f>Лист1!$A$2:$A$8</c:f>
              <c:strCache>
                <c:ptCount val="7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Скролл</c:v>
                </c:pt>
                <c:pt idx="5">
                  <c:v>Лайтбокс</c:v>
                </c:pt>
                <c:pt idx="6">
                  <c:v>Другие</c:v>
                </c:pt>
              </c:strCache>
            </c:strRef>
          </c:cat>
          <c:val>
            <c:numRef>
              <c:f>Лист1!$C$2:$C$8</c:f>
              <c:numCache>
                <c:formatCode>0.00</c:formatCode>
                <c:ptCount val="7"/>
                <c:pt idx="0">
                  <c:v>8.1951385964535053</c:v>
                </c:pt>
                <c:pt idx="1">
                  <c:v>7.6343352237182147</c:v>
                </c:pt>
                <c:pt idx="2">
                  <c:v>6.166042555615963</c:v>
                </c:pt>
                <c:pt idx="3">
                  <c:v>12.882449587709873</c:v>
                </c:pt>
                <c:pt idx="4">
                  <c:v>12.890497153467017</c:v>
                </c:pt>
                <c:pt idx="5">
                  <c:v>5.7816885861591176</c:v>
                </c:pt>
                <c:pt idx="6">
                  <c:v>10.847462943157689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2CF-4CA2-BE2E-ADEC798EE5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220096"/>
        <c:axId val="35218560"/>
      </c:lineChart>
      <c:catAx>
        <c:axId val="352107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212672"/>
        <c:crosses val="autoZero"/>
        <c:auto val="1"/>
        <c:lblAlgn val="ctr"/>
        <c:lblOffset val="100"/>
        <c:noMultiLvlLbl val="0"/>
      </c:catAx>
      <c:valAx>
        <c:axId val="35212672"/>
        <c:scaling>
          <c:orientation val="minMax"/>
          <c:max val="800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210752"/>
        <c:crosses val="autoZero"/>
        <c:crossBetween val="between"/>
      </c:valAx>
      <c:valAx>
        <c:axId val="35218560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crossAx val="35220096"/>
        <c:crosses val="max"/>
        <c:crossBetween val="between"/>
      </c:valAx>
      <c:catAx>
        <c:axId val="352200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5218560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3702749705640488"/>
          <c:y val="0.84018855608618181"/>
          <c:w val="0.66962689447863022"/>
          <c:h val="0.15981144391382188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423563362644209"/>
          <c:y val="6.1007276127475314E-2"/>
          <c:w val="0.55656847455906822"/>
          <c:h val="0.74093909398151336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Изм.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янв</c:v>
                </c:pt>
                <c:pt idx="1">
                  <c:v>фев</c:v>
                </c:pt>
                <c:pt idx="2">
                  <c:v>мар</c:v>
                </c:pt>
                <c:pt idx="3">
                  <c:v>апр</c:v>
                </c:pt>
                <c:pt idx="4">
                  <c:v>май</c:v>
                </c:pt>
                <c:pt idx="5">
                  <c:v>июн</c:v>
                </c:pt>
              </c:strCache>
            </c:strRef>
          </c:cat>
          <c:val>
            <c:numRef>
              <c:f>Лист1!$D$2:$D$7</c:f>
              <c:numCache>
                <c:formatCode>0%</c:formatCode>
                <c:ptCount val="6"/>
                <c:pt idx="0">
                  <c:v>0.67016175446626858</c:v>
                </c:pt>
                <c:pt idx="1">
                  <c:v>0.66229013083552446</c:v>
                </c:pt>
                <c:pt idx="2">
                  <c:v>0.59389106523447155</c:v>
                </c:pt>
                <c:pt idx="3">
                  <c:v>0.61650625932088032</c:v>
                </c:pt>
                <c:pt idx="4">
                  <c:v>0.59191232830108076</c:v>
                </c:pt>
                <c:pt idx="5">
                  <c:v>0.5465932288724642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94-431B-A412-ECE1FF4A6D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630464"/>
        <c:axId val="35628928"/>
      </c:barChar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 1ПГ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Лист1!$A$2:$A$7</c:f>
              <c:strCache>
                <c:ptCount val="6"/>
                <c:pt idx="0">
                  <c:v>янв</c:v>
                </c:pt>
                <c:pt idx="1">
                  <c:v>фев</c:v>
                </c:pt>
                <c:pt idx="2">
                  <c:v>мар</c:v>
                </c:pt>
                <c:pt idx="3">
                  <c:v>апр</c:v>
                </c:pt>
                <c:pt idx="4">
                  <c:v>май</c:v>
                </c:pt>
                <c:pt idx="5">
                  <c:v>июн</c:v>
                </c:pt>
              </c:strCache>
            </c:strRef>
          </c:cat>
          <c:val>
            <c:numRef>
              <c:f>Лист1!$B$2:$B$7</c:f>
              <c:numCache>
                <c:formatCode>#,##0</c:formatCode>
                <c:ptCount val="6"/>
                <c:pt idx="0">
                  <c:v>1051.7112999999999</c:v>
                </c:pt>
                <c:pt idx="1">
                  <c:v>1088.2625399999999</c:v>
                </c:pt>
                <c:pt idx="2">
                  <c:v>1198.0582999999999</c:v>
                </c:pt>
                <c:pt idx="3">
                  <c:v>1447.9989399999999</c:v>
                </c:pt>
                <c:pt idx="4">
                  <c:v>1458.8589199999999</c:v>
                </c:pt>
                <c:pt idx="5">
                  <c:v>1523.2919400000001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994-431B-A412-ECE1FF4A6DF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 1ПГ</c:v>
                </c:pt>
              </c:strCache>
            </c:strRef>
          </c:tx>
          <c:marker>
            <c:symbol val="none"/>
          </c:marker>
          <c:cat>
            <c:strRef>
              <c:f>Лист1!$A$2:$A$7</c:f>
              <c:strCache>
                <c:ptCount val="6"/>
                <c:pt idx="0">
                  <c:v>янв</c:v>
                </c:pt>
                <c:pt idx="1">
                  <c:v>фев</c:v>
                </c:pt>
                <c:pt idx="2">
                  <c:v>мар</c:v>
                </c:pt>
                <c:pt idx="3">
                  <c:v>апр</c:v>
                </c:pt>
                <c:pt idx="4">
                  <c:v>май</c:v>
                </c:pt>
                <c:pt idx="5">
                  <c:v>июн</c:v>
                </c:pt>
              </c:strCache>
            </c:strRef>
          </c:cat>
          <c:val>
            <c:numRef>
              <c:f>Лист1!$C$2:$C$7</c:f>
              <c:numCache>
                <c:formatCode>#,##0</c:formatCode>
                <c:ptCount val="6"/>
                <c:pt idx="0">
                  <c:v>1756.52799</c:v>
                </c:pt>
                <c:pt idx="1">
                  <c:v>1809.0080800000001</c:v>
                </c:pt>
                <c:pt idx="2">
                  <c:v>1909.5744199999999</c:v>
                </c:pt>
                <c:pt idx="3">
                  <c:v>2340.6993499999999</c:v>
                </c:pt>
                <c:pt idx="4">
                  <c:v>2322.3755000000001</c:v>
                </c:pt>
                <c:pt idx="5">
                  <c:v>2355.913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4994-431B-A412-ECE1FF4A6D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612160"/>
        <c:axId val="35627392"/>
      </c:lineChart>
      <c:catAx>
        <c:axId val="35612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35627392"/>
        <c:crossesAt val="0"/>
        <c:auto val="1"/>
        <c:lblAlgn val="ctr"/>
        <c:lblOffset val="100"/>
        <c:noMultiLvlLbl val="0"/>
      </c:catAx>
      <c:valAx>
        <c:axId val="35627392"/>
        <c:scaling>
          <c:orientation val="minMax"/>
          <c:min val="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612160"/>
        <c:crosses val="autoZero"/>
        <c:crossBetween val="between"/>
      </c:valAx>
      <c:valAx>
        <c:axId val="35628928"/>
        <c:scaling>
          <c:orientation val="minMax"/>
          <c:max val="2"/>
          <c:min val="0"/>
        </c:scaling>
        <c:delete val="0"/>
        <c:axPos val="r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630464"/>
        <c:crosses val="max"/>
        <c:crossBetween val="between"/>
      </c:valAx>
      <c:catAx>
        <c:axId val="356304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562892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3692237213697844"/>
          <c:y val="0.91067724233086311"/>
          <c:w val="0.69106313290292587"/>
          <c:h val="8.6839091097020024E-2"/>
        </c:manualLayout>
      </c:layout>
      <c:overlay val="0"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80536739698905757"/>
          <c:h val="0.5461051978659224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0.43041973570644476</c:v>
                </c:pt>
                <c:pt idx="1">
                  <c:v>0.48037932416188062</c:v>
                </c:pt>
                <c:pt idx="2">
                  <c:v>0.52638206019906464</c:v>
                </c:pt>
                <c:pt idx="3">
                  <c:v>0.33808710789729168</c:v>
                </c:pt>
                <c:pt idx="4">
                  <c:v>0.47450998021938501</c:v>
                </c:pt>
                <c:pt idx="5">
                  <c:v>0.648090335436732</c:v>
                </c:pt>
                <c:pt idx="6">
                  <c:v>0.60158925424743159</c:v>
                </c:pt>
                <c:pt idx="8">
                  <c:v>0.50967786245685986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106-419F-86E1-020FB876BBC1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Сити-лайт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0.16411506909005588</c:v>
                </c:pt>
                <c:pt idx="1">
                  <c:v>0.1659409643381862</c:v>
                </c:pt>
                <c:pt idx="2">
                  <c:v>0.18593356517568055</c:v>
                </c:pt>
                <c:pt idx="3">
                  <c:v>0.11328713467912022</c:v>
                </c:pt>
                <c:pt idx="4">
                  <c:v>0.20293112749505485</c:v>
                </c:pt>
                <c:pt idx="5">
                  <c:v>0.15257389571570906</c:v>
                </c:pt>
                <c:pt idx="6">
                  <c:v>0.22429763606742695</c:v>
                </c:pt>
                <c:pt idx="8">
                  <c:v>0.18623538386442406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106-419F-86E1-020FB876BBC1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0.21738438204412713</c:v>
                </c:pt>
                <c:pt idx="1">
                  <c:v>0.17363429945238412</c:v>
                </c:pt>
                <c:pt idx="2">
                  <c:v>0.12372586641084063</c:v>
                </c:pt>
                <c:pt idx="3">
                  <c:v>0.25683773559639783</c:v>
                </c:pt>
                <c:pt idx="4">
                  <c:v>0.19182700953065995</c:v>
                </c:pt>
                <c:pt idx="5">
                  <c:v>9.9236134174692792E-2</c:v>
                </c:pt>
                <c:pt idx="6">
                  <c:v>9.2190045549755628E-2</c:v>
                </c:pt>
                <c:pt idx="8">
                  <c:v>0.15665602931689573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106-419F-86E1-020FB876BBC1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Lbl>
              <c:idx val="5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6CD-4F33-9C6A-58D6B9B0CE7A}"/>
                </c:ext>
              </c:extLst>
            </c:dLbl>
            <c:dLbl>
              <c:idx val="6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6CD-4F33-9C6A-58D6B9B0CE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6.7011907455357511E-2</c:v>
                </c:pt>
                <c:pt idx="1">
                  <c:v>5.1235474823026581E-2</c:v>
                </c:pt>
                <c:pt idx="2">
                  <c:v>7.7017628012951186E-2</c:v>
                </c:pt>
                <c:pt idx="3">
                  <c:v>6.1866023902781959E-2</c:v>
                </c:pt>
                <c:pt idx="4">
                  <c:v>3.9471318108253911E-2</c:v>
                </c:pt>
                <c:pt idx="5">
                  <c:v>1.8797741614081702E-2</c:v>
                </c:pt>
                <c:pt idx="6">
                  <c:v>1.4575921800711508E-2</c:v>
                </c:pt>
                <c:pt idx="8">
                  <c:v>4.3379292244219159E-2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106-419F-86E1-020FB876BBC1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Остановка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1.9750789780202286E-2</c:v>
                </c:pt>
                <c:pt idx="1">
                  <c:v>3.3498063309736877E-2</c:v>
                </c:pt>
                <c:pt idx="2">
                  <c:v>1.5619378822400767E-2</c:v>
                </c:pt>
                <c:pt idx="3">
                  <c:v>6.4075524756452742E-2</c:v>
                </c:pt>
                <c:pt idx="4">
                  <c:v>2.0409998201762272E-2</c:v>
                </c:pt>
                <c:pt idx="5">
                  <c:v>2.3912321487877782E-3</c:v>
                </c:pt>
                <c:pt idx="6">
                  <c:v>1.8439339029823452E-2</c:v>
                </c:pt>
                <c:pt idx="8">
                  <c:v>2.2833917529060568E-2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106-419F-86E1-020FB876BBC1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0.10131811592381235</c:v>
                </c:pt>
                <c:pt idx="1">
                  <c:v>9.5311873914785461E-2</c:v>
                </c:pt>
                <c:pt idx="2">
                  <c:v>7.1321501379062346E-2</c:v>
                </c:pt>
                <c:pt idx="3">
                  <c:v>0.16584647316795553</c:v>
                </c:pt>
                <c:pt idx="4">
                  <c:v>7.0850566444884078E-2</c:v>
                </c:pt>
                <c:pt idx="5">
                  <c:v>7.8910660909996766E-2</c:v>
                </c:pt>
                <c:pt idx="6">
                  <c:v>4.8907803304850894E-2</c:v>
                </c:pt>
                <c:pt idx="8">
                  <c:v>8.121751458854054E-2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106-419F-86E1-020FB876BBC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5720192"/>
        <c:axId val="35754752"/>
      </c:barChart>
      <c:catAx>
        <c:axId val="35720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754752"/>
        <c:crosses val="autoZero"/>
        <c:auto val="1"/>
        <c:lblAlgn val="ctr"/>
        <c:lblOffset val="100"/>
        <c:noMultiLvlLbl val="0"/>
      </c:catAx>
      <c:valAx>
        <c:axId val="3575475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57201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543E-2"/>
          <c:y val="0.90955608841815849"/>
          <c:w val="0.89999982640817677"/>
          <c:h val="5.573017607097154E-2"/>
        </c:manualLayout>
      </c:layout>
      <c:overlay val="0"/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80536739698905757"/>
          <c:h val="0.5461051978659224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0.52109711699689532</c:v>
                </c:pt>
                <c:pt idx="1">
                  <c:v>0.64014842235458203</c:v>
                </c:pt>
                <c:pt idx="2">
                  <c:v>0.61285327184501404</c:v>
                </c:pt>
                <c:pt idx="3">
                  <c:v>0.60406956923804345</c:v>
                </c:pt>
                <c:pt idx="4">
                  <c:v>0.56518748016201248</c:v>
                </c:pt>
                <c:pt idx="5">
                  <c:v>0.60667037026105075</c:v>
                </c:pt>
                <c:pt idx="6">
                  <c:v>0.76017050256438612</c:v>
                </c:pt>
                <c:pt idx="8">
                  <c:v>0.60615382430229858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B8B-4E40-A519-DB762EDF9319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0.23337656140814292</c:v>
                </c:pt>
                <c:pt idx="1">
                  <c:v>0.18583075290134124</c:v>
                </c:pt>
                <c:pt idx="2">
                  <c:v>0.22131070885815921</c:v>
                </c:pt>
                <c:pt idx="3">
                  <c:v>8.8414835145642551E-2</c:v>
                </c:pt>
                <c:pt idx="4">
                  <c:v>0.2531564188513859</c:v>
                </c:pt>
                <c:pt idx="5">
                  <c:v>0.20690407620268431</c:v>
                </c:pt>
                <c:pt idx="6">
                  <c:v>8.9433138219544989E-2</c:v>
                </c:pt>
                <c:pt idx="8">
                  <c:v>0.18472478262885195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B8B-4E40-A519-DB762EDF9319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Сити-лайт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7.8981586198846029E-2</c:v>
                </c:pt>
                <c:pt idx="1">
                  <c:v>7.6705936016982598E-2</c:v>
                </c:pt>
                <c:pt idx="2">
                  <c:v>9.0637841202510769E-2</c:v>
                </c:pt>
                <c:pt idx="3">
                  <c:v>8.7886297549817582E-2</c:v>
                </c:pt>
                <c:pt idx="4">
                  <c:v>5.3706679416946283E-2</c:v>
                </c:pt>
                <c:pt idx="5">
                  <c:v>8.9502945306273909E-2</c:v>
                </c:pt>
                <c:pt idx="6">
                  <c:v>0.10549572380405271</c:v>
                </c:pt>
                <c:pt idx="8">
                  <c:v>8.5275153196849252E-2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B8B-4E40-A519-DB762EDF9319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Бэклайт</c:v>
                </c:pt>
              </c:strCache>
            </c:strRef>
          </c:tx>
          <c:invertIfNegative val="0"/>
          <c:dLbls>
            <c:dLbl>
              <c:idx val="6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D24-4F48-8F2A-CF98EFF7A5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7.1987053346215316E-2</c:v>
                </c:pt>
                <c:pt idx="1">
                  <c:v>3.1633435381012112E-2</c:v>
                </c:pt>
                <c:pt idx="2">
                  <c:v>1.7016238264529669E-2</c:v>
                </c:pt>
                <c:pt idx="3">
                  <c:v>9.7877202100553881E-2</c:v>
                </c:pt>
                <c:pt idx="4">
                  <c:v>2.4736917765266292E-2</c:v>
                </c:pt>
                <c:pt idx="5">
                  <c:v>7.913428656965639E-2</c:v>
                </c:pt>
                <c:pt idx="6">
                  <c:v>1.5712309651908996E-2</c:v>
                </c:pt>
                <c:pt idx="8">
                  <c:v>5.000637765109827E-2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B8B-4E40-A519-DB762EDF9319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6.5049571909840356E-2</c:v>
                </c:pt>
                <c:pt idx="1">
                  <c:v>4.2563531259046133E-2</c:v>
                </c:pt>
                <c:pt idx="2">
                  <c:v>2.9829451783423826E-2</c:v>
                </c:pt>
                <c:pt idx="3">
                  <c:v>0.10521203351479028</c:v>
                </c:pt>
                <c:pt idx="4">
                  <c:v>7.6062189993702761E-2</c:v>
                </c:pt>
                <c:pt idx="5">
                  <c:v>0</c:v>
                </c:pt>
                <c:pt idx="6">
                  <c:v>1.4202504280093182E-2</c:v>
                </c:pt>
                <c:pt idx="8">
                  <c:v>4.9809668778387411E-2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B8B-4E40-A519-DB762EDF9319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Львов</c:v>
                </c:pt>
                <c:pt idx="3">
                  <c:v>Днепр</c:v>
                </c:pt>
                <c:pt idx="4">
                  <c:v>Харьков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2.9508110140060051E-2</c:v>
                </c:pt>
                <c:pt idx="1">
                  <c:v>2.3117922087035891E-2</c:v>
                </c:pt>
                <c:pt idx="2">
                  <c:v>2.8352488046362589E-2</c:v>
                </c:pt>
                <c:pt idx="3">
                  <c:v>1.654006245115236E-2</c:v>
                </c:pt>
                <c:pt idx="4">
                  <c:v>2.7150313810686222E-2</c:v>
                </c:pt>
                <c:pt idx="5">
                  <c:v>1.7788321660334616E-2</c:v>
                </c:pt>
                <c:pt idx="6">
                  <c:v>1.4985821480014039E-2</c:v>
                </c:pt>
                <c:pt idx="8">
                  <c:v>2.4030193442514447E-2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B8B-4E40-A519-DB762EDF93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68527744"/>
        <c:axId val="168529280"/>
      </c:barChart>
      <c:catAx>
        <c:axId val="168527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68529280"/>
        <c:crosses val="autoZero"/>
        <c:auto val="1"/>
        <c:lblAlgn val="ctr"/>
        <c:lblOffset val="100"/>
        <c:noMultiLvlLbl val="0"/>
      </c:catAx>
      <c:valAx>
        <c:axId val="16852928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685277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543E-2"/>
          <c:y val="0.90955608841815849"/>
          <c:w val="0.88364313687368079"/>
          <c:h val="5.573017607097154E-2"/>
        </c:manualLayout>
      </c:layout>
      <c:overlay val="0"/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8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0.20515850071645844</c:v>
                </c:pt>
                <c:pt idx="1">
                  <c:v>0.13786563376519301</c:v>
                </c:pt>
                <c:pt idx="2">
                  <c:v>0.12303633529200143</c:v>
                </c:pt>
                <c:pt idx="3">
                  <c:v>0.18107863814401928</c:v>
                </c:pt>
                <c:pt idx="4">
                  <c:v>0.17011328897680272</c:v>
                </c:pt>
                <c:pt idx="5">
                  <c:v>8.8342743274659588E-2</c:v>
                </c:pt>
                <c:pt idx="6">
                  <c:v>7.267347142334675E-2</c:v>
                </c:pt>
                <c:pt idx="8">
                  <c:v>0.13539931760706234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276-4F68-89EF-63607B510845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0.16827136596361564</c:v>
                </c:pt>
                <c:pt idx="1">
                  <c:v>1.5172966475223721E-2</c:v>
                </c:pt>
                <c:pt idx="2">
                  <c:v>3.3307351001319103E-2</c:v>
                </c:pt>
                <c:pt idx="3">
                  <c:v>3.4146831374912125E-2</c:v>
                </c:pt>
                <c:pt idx="4">
                  <c:v>0.1905682431217407</c:v>
                </c:pt>
                <c:pt idx="5">
                  <c:v>1.275323812686815E-2</c:v>
                </c:pt>
                <c:pt idx="6">
                  <c:v>2.9377929979718723E-2</c:v>
                </c:pt>
                <c:pt idx="8">
                  <c:v>7.7582337257133607E-2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276-4F68-89EF-63607B510845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0.1067648759395661</c:v>
                </c:pt>
                <c:pt idx="1">
                  <c:v>2.1904634700146922E-2</c:v>
                </c:pt>
                <c:pt idx="2">
                  <c:v>4.2720949754167167E-2</c:v>
                </c:pt>
                <c:pt idx="3">
                  <c:v>2.1525894680459307E-2</c:v>
                </c:pt>
                <c:pt idx="4">
                  <c:v>0.10321884553137925</c:v>
                </c:pt>
                <c:pt idx="5">
                  <c:v>7.9508468947193628E-2</c:v>
                </c:pt>
                <c:pt idx="6">
                  <c:v>8.1929713734747486E-2</c:v>
                </c:pt>
                <c:pt idx="8">
                  <c:v>7.7126100426066324E-2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276-4F68-89EF-63607B510845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6.96012133705389E-2</c:v>
                </c:pt>
                <c:pt idx="1">
                  <c:v>0.16415119540536929</c:v>
                </c:pt>
                <c:pt idx="2">
                  <c:v>2.6621897109965223E-2</c:v>
                </c:pt>
                <c:pt idx="3">
                  <c:v>6.3305547186234143E-2</c:v>
                </c:pt>
                <c:pt idx="4">
                  <c:v>2.0095306599532459E-2</c:v>
                </c:pt>
                <c:pt idx="5">
                  <c:v>5.0215875124543341E-2</c:v>
                </c:pt>
                <c:pt idx="6">
                  <c:v>5.0443860757389367E-2</c:v>
                </c:pt>
                <c:pt idx="8">
                  <c:v>6.3821645739459337E-2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276-4F68-89EF-63607B510845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40C-417B-8928-06C9F157C2B7}"/>
                </c:ext>
              </c:extLst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40C-417B-8928-06C9F157C2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1.0549955168975255E-2</c:v>
                </c:pt>
                <c:pt idx="1">
                  <c:v>4.7094964605315884E-2</c:v>
                </c:pt>
                <c:pt idx="2">
                  <c:v>2.0685933565175681E-2</c:v>
                </c:pt>
                <c:pt idx="3">
                  <c:v>2.7016169528974589E-2</c:v>
                </c:pt>
                <c:pt idx="4">
                  <c:v>2.7153389678115446E-2</c:v>
                </c:pt>
                <c:pt idx="5">
                  <c:v>0</c:v>
                </c:pt>
                <c:pt idx="6">
                  <c:v>3.804235794793364E-2</c:v>
                </c:pt>
                <c:pt idx="8">
                  <c:v>2.6599097828459858E-2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276-4F68-89EF-63607B510845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SV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40C-417B-8928-06C9F157C2B7}"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40C-417B-8928-06C9F157C2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4.2082505844792478E-2</c:v>
                </c:pt>
                <c:pt idx="1">
                  <c:v>0</c:v>
                </c:pt>
                <c:pt idx="2">
                  <c:v>4.6768197625614585E-2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2.4337533663596768E-3</c:v>
                </c:pt>
                <c:pt idx="8">
                  <c:v>1.7042653237932415E-2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276-4F68-89EF-63607B510845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40C-417B-8928-06C9F157C2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0</c:v>
                </c:pt>
                <c:pt idx="1">
                  <c:v>2.5644450380659812E-3</c:v>
                </c:pt>
                <c:pt idx="2">
                  <c:v>0</c:v>
                </c:pt>
                <c:pt idx="3">
                  <c:v>0.21164339995313181</c:v>
                </c:pt>
                <c:pt idx="4">
                  <c:v>0</c:v>
                </c:pt>
                <c:pt idx="5">
                  <c:v>0</c:v>
                </c:pt>
                <c:pt idx="8">
                  <c:v>1.5742623558009532E-2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5276-4F68-89EF-63607B510845}"/>
            </c:ext>
          </c:extLst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0.17860996223700773</c:v>
                </c:pt>
                <c:pt idx="5">
                  <c:v>0</c:v>
                </c:pt>
                <c:pt idx="6">
                  <c:v>1.6078731256441801E-2</c:v>
                </c:pt>
                <c:pt idx="8">
                  <c:v>1.5676395630919122E-2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5276-4F68-89EF-63607B510845}"/>
            </c:ext>
          </c:extLst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2.2138984556340446E-2</c:v>
                </c:pt>
                <c:pt idx="1">
                  <c:v>0</c:v>
                </c:pt>
                <c:pt idx="2">
                  <c:v>1.2231682455929968E-2</c:v>
                </c:pt>
                <c:pt idx="3">
                  <c:v>1.365873254996485E-2</c:v>
                </c:pt>
                <c:pt idx="4">
                  <c:v>1.0699514475813703E-2</c:v>
                </c:pt>
                <c:pt idx="5">
                  <c:v>0</c:v>
                </c:pt>
                <c:pt idx="6">
                  <c:v>5.3329786880340459E-3</c:v>
                </c:pt>
                <c:pt idx="8">
                  <c:v>1.1033082076024754E-2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276-4F68-89EF-63607B510845}"/>
            </c:ext>
          </c:extLst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0.37543259843971277</c:v>
                </c:pt>
                <c:pt idx="1">
                  <c:v>0.61124616001068521</c:v>
                </c:pt>
                <c:pt idx="2">
                  <c:v>0.69462765319582687</c:v>
                </c:pt>
                <c:pt idx="3">
                  <c:v>0.44762478658230398</c:v>
                </c:pt>
                <c:pt idx="4">
                  <c:v>0.29954144937960792</c:v>
                </c:pt>
                <c:pt idx="5">
                  <c:v>0.7691796745267353</c:v>
                </c:pt>
                <c:pt idx="6">
                  <c:v>0.70368720284602837</c:v>
                </c:pt>
                <c:pt idx="8">
                  <c:v>0.55997674663893271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5276-4F68-89EF-63607B51084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79736960"/>
        <c:axId val="179747840"/>
      </c:barChart>
      <c:catAx>
        <c:axId val="179736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179747840"/>
        <c:crosses val="autoZero"/>
        <c:auto val="1"/>
        <c:lblAlgn val="ctr"/>
        <c:lblOffset val="100"/>
        <c:noMultiLvlLbl val="0"/>
      </c:catAx>
      <c:valAx>
        <c:axId val="17974784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797369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6884793675169927"/>
          <c:y val="7.0238058304636031E-2"/>
          <c:w val="0.23115206324830076"/>
          <c:h val="0.7798102875934601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8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0.19670675943380644</c:v>
                </c:pt>
                <c:pt idx="1">
                  <c:v>0.11193162286861275</c:v>
                </c:pt>
                <c:pt idx="2">
                  <c:v>0.11907754304067668</c:v>
                </c:pt>
                <c:pt idx="3">
                  <c:v>0.15274718146317415</c:v>
                </c:pt>
                <c:pt idx="4">
                  <c:v>0.16220400001101778</c:v>
                </c:pt>
                <c:pt idx="5">
                  <c:v>9.4146272227741842E-2</c:v>
                </c:pt>
                <c:pt idx="6">
                  <c:v>7.9257146379597299E-2</c:v>
                </c:pt>
                <c:pt idx="8">
                  <c:v>0.14430069541312673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BB9-41A6-B9B3-30BC1EBEE13D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0.12095853220759578</c:v>
                </c:pt>
                <c:pt idx="1">
                  <c:v>2.5297673028655727E-2</c:v>
                </c:pt>
                <c:pt idx="2">
                  <c:v>3.560207074031959E-2</c:v>
                </c:pt>
                <c:pt idx="3">
                  <c:v>2.465522386123328E-2</c:v>
                </c:pt>
                <c:pt idx="4">
                  <c:v>0.11015592936490666</c:v>
                </c:pt>
                <c:pt idx="5">
                  <c:v>0.10336787039477686</c:v>
                </c:pt>
                <c:pt idx="6">
                  <c:v>7.2875419592371968E-2</c:v>
                </c:pt>
                <c:pt idx="8">
                  <c:v>8.7377234965860556E-2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BB9-41A6-B9B3-30BC1EBEE13D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0.11929720615184385</c:v>
                </c:pt>
                <c:pt idx="1">
                  <c:v>2.0454062569635539E-2</c:v>
                </c:pt>
                <c:pt idx="2">
                  <c:v>3.291888602948511E-2</c:v>
                </c:pt>
                <c:pt idx="3">
                  <c:v>4.0330050986650059E-2</c:v>
                </c:pt>
                <c:pt idx="4">
                  <c:v>0.21543372933130239</c:v>
                </c:pt>
                <c:pt idx="5">
                  <c:v>1.4923254729414628E-2</c:v>
                </c:pt>
                <c:pt idx="6">
                  <c:v>3.2939192029005811E-2</c:v>
                </c:pt>
                <c:pt idx="8">
                  <c:v>7.8651299163621263E-2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BB9-41A6-B9B3-30BC1EBEE13D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7.0644187436794487E-2</c:v>
                </c:pt>
                <c:pt idx="1">
                  <c:v>0.14675241446380852</c:v>
                </c:pt>
                <c:pt idx="2">
                  <c:v>2.7679693578311088E-2</c:v>
                </c:pt>
                <c:pt idx="3">
                  <c:v>5.5395114103711778E-2</c:v>
                </c:pt>
                <c:pt idx="4">
                  <c:v>1.9231563783401139E-2</c:v>
                </c:pt>
                <c:pt idx="5">
                  <c:v>4.9595490581723072E-2</c:v>
                </c:pt>
                <c:pt idx="6">
                  <c:v>5.572635012076415E-2</c:v>
                </c:pt>
                <c:pt idx="8">
                  <c:v>6.6153757468264865E-2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BB9-41A6-B9B3-30BC1EBEE13D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3F9-448A-AF6B-6EBE63C44D47}"/>
                </c:ext>
              </c:extLst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3F9-448A-AF6B-6EBE63C44D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9.9370528992217665E-3</c:v>
                </c:pt>
                <c:pt idx="1">
                  <c:v>5.7781301659852104E-2</c:v>
                </c:pt>
                <c:pt idx="2">
                  <c:v>1.9697468430187322E-2</c:v>
                </c:pt>
                <c:pt idx="3">
                  <c:v>3.035067917331569E-2</c:v>
                </c:pt>
                <c:pt idx="4">
                  <c:v>2.2572710570749402E-2</c:v>
                </c:pt>
                <c:pt idx="5">
                  <c:v>0</c:v>
                </c:pt>
                <c:pt idx="6">
                  <c:v>4.5871883528442618E-2</c:v>
                </c:pt>
                <c:pt idx="8">
                  <c:v>2.6020080451394166E-2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BB9-41A6-B9B3-30BC1EBEE13D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SV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5.3721537314477263E-2</c:v>
                </c:pt>
                <c:pt idx="1">
                  <c:v>0</c:v>
                </c:pt>
                <c:pt idx="2">
                  <c:v>3.7873800546611609E-2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2.1911267771383101E-3</c:v>
                </c:pt>
                <c:pt idx="8">
                  <c:v>2.5907983280638536E-2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1BB9-41A6-B9B3-30BC1EBEE13D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2.6094221377291515E-2</c:v>
                </c:pt>
                <c:pt idx="1">
                  <c:v>0</c:v>
                </c:pt>
                <c:pt idx="2">
                  <c:v>1.1954635226524627E-2</c:v>
                </c:pt>
                <c:pt idx="3">
                  <c:v>1.6269022691005334E-2</c:v>
                </c:pt>
                <c:pt idx="4">
                  <c:v>1.0736842685147184E-2</c:v>
                </c:pt>
                <c:pt idx="5">
                  <c:v>0</c:v>
                </c:pt>
                <c:pt idx="6">
                  <c:v>6.0628646040561066E-3</c:v>
                </c:pt>
                <c:pt idx="8">
                  <c:v>1.5094636933690645E-2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1BB9-41A6-B9B3-30BC1EBEE13D}"/>
            </c:ext>
          </c:extLst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0.17701467295048326</c:v>
                </c:pt>
                <c:pt idx="5">
                  <c:v>0</c:v>
                </c:pt>
                <c:pt idx="6">
                  <c:v>1.5783397871636958E-2</c:v>
                </c:pt>
                <c:pt idx="8">
                  <c:v>1.405853662543103E-2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1BB9-41A6-B9B3-30BC1EBEE13D}"/>
            </c:ext>
          </c:extLst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3F9-448A-AF6B-6EBE63C44D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0</c:v>
                </c:pt>
                <c:pt idx="1">
                  <c:v>4.2493872072716342E-4</c:v>
                </c:pt>
                <c:pt idx="2">
                  <c:v>0</c:v>
                </c:pt>
                <c:pt idx="3">
                  <c:v>0.23381206294840359</c:v>
                </c:pt>
                <c:pt idx="4">
                  <c:v>0</c:v>
                </c:pt>
                <c:pt idx="5">
                  <c:v>0</c:v>
                </c:pt>
                <c:pt idx="8">
                  <c:v>1.3743082714783578E-2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1BB9-41A6-B9B3-30BC1EBEE13D}"/>
            </c:ext>
          </c:extLst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0.40264050317896882</c:v>
                </c:pt>
                <c:pt idx="1">
                  <c:v>0.63735798668870813</c:v>
                </c:pt>
                <c:pt idx="2">
                  <c:v>0.715195902407884</c:v>
                </c:pt>
                <c:pt idx="3">
                  <c:v>0.4464406647725061</c:v>
                </c:pt>
                <c:pt idx="4">
                  <c:v>0.28265055130299221</c:v>
                </c:pt>
                <c:pt idx="5">
                  <c:v>0.73796711206634358</c:v>
                </c:pt>
                <c:pt idx="6">
                  <c:v>0.6892926190969868</c:v>
                </c:pt>
                <c:pt idx="8">
                  <c:v>0.52869269298318866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1BB9-41A6-B9B3-30BC1EBEE13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80110848"/>
        <c:axId val="180129792"/>
      </c:barChart>
      <c:catAx>
        <c:axId val="180110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180129792"/>
        <c:crosses val="autoZero"/>
        <c:auto val="1"/>
        <c:lblAlgn val="ctr"/>
        <c:lblOffset val="100"/>
        <c:noMultiLvlLbl val="0"/>
      </c:catAx>
      <c:valAx>
        <c:axId val="18012979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801108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379"/>
          <c:y val="5.7104508964024601E-2"/>
          <c:w val="0.24537081664128788"/>
          <c:h val="0.8710413349134074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000" b="1" i="0" u="none" strike="noStrike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sz="1000" b="1" i="0" u="none" strike="noStrike" baseline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sz="1000" b="1" i="0" u="none" strike="noStrike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%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6.7779468892119596E-2"/>
          <c:y val="9.7324129017361691E-2"/>
          <c:w val="0.90156911522700556"/>
          <c:h val="0.6601589998610130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  <c:pt idx="7">
                  <c:v>F2017</c:v>
                </c:pt>
              </c:strCache>
            </c:strRef>
          </c:cat>
          <c:val>
            <c:numRef>
              <c:f>Лист1!$B$2:$N$2</c:f>
              <c:numCache>
                <c:formatCode>0.0%</c:formatCode>
                <c:ptCount val="8"/>
                <c:pt idx="0">
                  <c:v>0.40939781858177265</c:v>
                </c:pt>
                <c:pt idx="1">
                  <c:v>0.42832465573451417</c:v>
                </c:pt>
                <c:pt idx="2">
                  <c:v>0.42304831086994577</c:v>
                </c:pt>
                <c:pt idx="3">
                  <c:v>0.39060438110319345</c:v>
                </c:pt>
                <c:pt idx="4">
                  <c:v>0.39216767788196361</c:v>
                </c:pt>
                <c:pt idx="5">
                  <c:v>0.4093201754385965</c:v>
                </c:pt>
                <c:pt idx="6">
                  <c:v>0.42724378280698733</c:v>
                </c:pt>
                <c:pt idx="7">
                  <c:v>0.43396987627756861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5D8-45D5-8AAB-989B4D03CB4E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  <c:pt idx="7">
                  <c:v>F2017</c:v>
                </c:pt>
              </c:strCache>
            </c:strRef>
          </c:cat>
          <c:val>
            <c:numRef>
              <c:f>Лист1!$B$3:$N$3</c:f>
              <c:numCache>
                <c:formatCode>0.0%</c:formatCode>
                <c:ptCount val="8"/>
                <c:pt idx="0">
                  <c:v>5.1327487702789408E-2</c:v>
                </c:pt>
                <c:pt idx="1">
                  <c:v>4.5009975183689363E-2</c:v>
                </c:pt>
                <c:pt idx="2">
                  <c:v>4.3759845965342208E-2</c:v>
                </c:pt>
                <c:pt idx="3">
                  <c:v>4.3986979853963229E-2</c:v>
                </c:pt>
                <c:pt idx="4">
                  <c:v>4.1367898510755653E-2</c:v>
                </c:pt>
                <c:pt idx="5">
                  <c:v>4.7258771929824563E-2</c:v>
                </c:pt>
                <c:pt idx="6">
                  <c:v>6.1182342311332932E-2</c:v>
                </c:pt>
                <c:pt idx="7">
                  <c:v>6.4550833781603006E-2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5D8-45D5-8AAB-989B4D03CB4E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  <c:pt idx="7">
                  <c:v>F2017</c:v>
                </c:pt>
              </c:strCache>
            </c:strRef>
          </c:cat>
          <c:val>
            <c:numRef>
              <c:f>Лист1!$B$4:$N$4</c:f>
              <c:numCache>
                <c:formatCode>0.0%</c:formatCode>
                <c:ptCount val="8"/>
                <c:pt idx="0">
                  <c:v>0.12220830405426049</c:v>
                </c:pt>
                <c:pt idx="1">
                  <c:v>0.12164858157753881</c:v>
                </c:pt>
                <c:pt idx="2">
                  <c:v>0.13127953789602662</c:v>
                </c:pt>
                <c:pt idx="3">
                  <c:v>0.13196093956188967</c:v>
                </c:pt>
                <c:pt idx="4">
                  <c:v>0.1136238279095422</c:v>
                </c:pt>
                <c:pt idx="5">
                  <c:v>0.10449561403508772</c:v>
                </c:pt>
                <c:pt idx="6">
                  <c:v>0.10670338180879442</c:v>
                </c:pt>
                <c:pt idx="7">
                  <c:v>8.8757396449704137E-2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5D8-45D5-8AAB-989B4D03CB4E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  <c:pt idx="7">
                  <c:v>F2017</c:v>
                </c:pt>
              </c:strCache>
            </c:strRef>
          </c:cat>
          <c:val>
            <c:numRef>
              <c:f>Лист1!$B$5:$N$5</c:f>
              <c:numCache>
                <c:formatCode>0.0%</c:formatCode>
                <c:ptCount val="8"/>
                <c:pt idx="0">
                  <c:v>0.33763099202590813</c:v>
                </c:pt>
                <c:pt idx="1">
                  <c:v>0.2963846041555156</c:v>
                </c:pt>
                <c:pt idx="2">
                  <c:v>0.28955890075266938</c:v>
                </c:pt>
                <c:pt idx="3">
                  <c:v>0.21967097739069236</c:v>
                </c:pt>
                <c:pt idx="4">
                  <c:v>0.18422504136789852</c:v>
                </c:pt>
                <c:pt idx="5">
                  <c:v>0.14473684210526316</c:v>
                </c:pt>
                <c:pt idx="6">
                  <c:v>9.7237759228982021E-2</c:v>
                </c:pt>
                <c:pt idx="7">
                  <c:v>0.10724852071005918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5D8-45D5-8AAB-989B4D03CB4E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invertIfNegative val="0"/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  <c:pt idx="7">
                  <c:v>F2017</c:v>
                </c:pt>
              </c:strCache>
            </c:strRef>
          </c:cat>
          <c:val>
            <c:numRef>
              <c:f>Лист1!$B$6:$N$6</c:f>
              <c:numCache>
                <c:formatCode>0.0%</c:formatCode>
                <c:ptCount val="8"/>
                <c:pt idx="0">
                  <c:v>3.0552076013565122E-2</c:v>
                </c:pt>
                <c:pt idx="1">
                  <c:v>3.2966765607513021E-2</c:v>
                </c:pt>
                <c:pt idx="2">
                  <c:v>3.4132679852966918E-2</c:v>
                </c:pt>
                <c:pt idx="3">
                  <c:v>2.9911146300694993E-2</c:v>
                </c:pt>
                <c:pt idx="4">
                  <c:v>3.1991174848317705E-2</c:v>
                </c:pt>
                <c:pt idx="5">
                  <c:v>3.3333333333333333E-2</c:v>
                </c:pt>
                <c:pt idx="6">
                  <c:v>3.4420445744772397E-2</c:v>
                </c:pt>
                <c:pt idx="7">
                  <c:v>3.2275416890801503E-2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5D8-45D5-8AAB-989B4D03CB4E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invertIfNegative val="0"/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  <c:pt idx="7">
                  <c:v>F2017</c:v>
                </c:pt>
              </c:strCache>
            </c:strRef>
          </c:cat>
          <c:val>
            <c:numRef>
              <c:f>Лист1!$B$7:$N$7</c:f>
              <c:numCache>
                <c:formatCode>0.0%</c:formatCode>
                <c:ptCount val="8"/>
                <c:pt idx="0">
                  <c:v>6.1104152027130244E-3</c:v>
                </c:pt>
                <c:pt idx="1">
                  <c:v>3.892754610481242E-3</c:v>
                </c:pt>
                <c:pt idx="2">
                  <c:v>3.8289865219674432E-3</c:v>
                </c:pt>
                <c:pt idx="3">
                  <c:v>3.5189583883170582E-3</c:v>
                </c:pt>
                <c:pt idx="4">
                  <c:v>3.3094318808604521E-3</c:v>
                </c:pt>
                <c:pt idx="5">
                  <c:v>2.631578947368421E-3</c:v>
                </c:pt>
                <c:pt idx="6">
                  <c:v>3.0117890026675844E-3</c:v>
                </c:pt>
                <c:pt idx="7">
                  <c:v>3.5637439483593328E-3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5D8-45D5-8AAB-989B4D03CB4E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  <c:pt idx="7">
                  <c:v>F2017</c:v>
                </c:pt>
              </c:strCache>
            </c:strRef>
          </c:cat>
          <c:val>
            <c:numRef>
              <c:f>Лист1!$B$8:$N$8</c:f>
              <c:numCache>
                <c:formatCode>0.0%</c:formatCode>
                <c:ptCount val="8"/>
                <c:pt idx="0">
                  <c:v>4.2772906418991175E-2</c:v>
                </c:pt>
                <c:pt idx="1">
                  <c:v>7.1772663130747899E-2</c:v>
                </c:pt>
                <c:pt idx="2">
                  <c:v>7.4391738141081742E-2</c:v>
                </c:pt>
                <c:pt idx="3">
                  <c:v>0.18034661740124924</c:v>
                </c:pt>
                <c:pt idx="4">
                  <c:v>0.23331494760066188</c:v>
                </c:pt>
                <c:pt idx="5">
                  <c:v>0.25822368421052633</c:v>
                </c:pt>
                <c:pt idx="6">
                  <c:v>0.27020049909646332</c:v>
                </c:pt>
                <c:pt idx="7">
                  <c:v>0.26963421194190423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E5D8-45D5-8AAB-989B4D03CB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68352384"/>
        <c:axId val="168640896"/>
      </c:barChart>
      <c:catAx>
        <c:axId val="1683523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68640896"/>
        <c:crosses val="autoZero"/>
        <c:auto val="1"/>
        <c:lblAlgn val="ctr"/>
        <c:lblOffset val="100"/>
        <c:noMultiLvlLbl val="0"/>
      </c:catAx>
      <c:valAx>
        <c:axId val="16864089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1683523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4001847221089106E-2"/>
          <c:y val="0.85605493285518897"/>
          <c:w val="0.88428618927243197"/>
          <c:h val="6.2806654221255365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/>
      </a:pPr>
      <a:endParaRPr lang="ru-RU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0.16357353470934344</c:v>
                </c:pt>
                <c:pt idx="1">
                  <c:v>6.726475938481892E-2</c:v>
                </c:pt>
                <c:pt idx="2">
                  <c:v>9.9700710811821927E-2</c:v>
                </c:pt>
                <c:pt idx="3">
                  <c:v>5.2835128220384366E-2</c:v>
                </c:pt>
                <c:pt idx="4">
                  <c:v>0.11588759042849194</c:v>
                </c:pt>
                <c:pt idx="5">
                  <c:v>7.6366268548678978E-2</c:v>
                </c:pt>
                <c:pt idx="6">
                  <c:v>6.5352963233407668E-2</c:v>
                </c:pt>
                <c:pt idx="8">
                  <c:v>9.8599015524422573E-2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68-417A-8801-EDFB96C361D3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436-43B3-85CC-46D91F55B06C}"/>
                </c:ext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436-43B3-85CC-46D91F55B06C}"/>
                </c:ext>
              </c:extLst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436-43B3-85CC-46D91F55B06C}"/>
                </c:ext>
              </c:extLst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436-43B3-85CC-46D91F55B06C}"/>
                </c:ext>
              </c:extLst>
            </c:dLbl>
            <c:dLbl>
              <c:idx val="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436-43B3-85CC-46D91F55B0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0.13515496791236942</c:v>
                </c:pt>
                <c:pt idx="1">
                  <c:v>2.9932197784025137E-2</c:v>
                </c:pt>
                <c:pt idx="2">
                  <c:v>2.2446689113355778E-2</c:v>
                </c:pt>
                <c:pt idx="3">
                  <c:v>3.3259951210805022E-2</c:v>
                </c:pt>
                <c:pt idx="4">
                  <c:v>0.1181135225375626</c:v>
                </c:pt>
                <c:pt idx="5">
                  <c:v>0.10830618892508144</c:v>
                </c:pt>
                <c:pt idx="6">
                  <c:v>7.4835704841033329E-2</c:v>
                </c:pt>
                <c:pt idx="8">
                  <c:v>8.4710336993563048E-2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C68-417A-8801-EDFB96C361D3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436-43B3-85CC-46D91F55B06C}"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436-43B3-85CC-46D91F55B06C}"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436-43B3-85CC-46D91F55B06C}"/>
                </c:ext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436-43B3-85CC-46D91F55B06C}"/>
                </c:ext>
              </c:extLst>
            </c:dLbl>
            <c:dLbl>
              <c:idx val="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436-43B3-85CC-46D91F55B0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9.0419073794879318E-2</c:v>
                </c:pt>
                <c:pt idx="1">
                  <c:v>2.3482718703489332E-2</c:v>
                </c:pt>
                <c:pt idx="2">
                  <c:v>5.1954732510288065E-2</c:v>
                </c:pt>
                <c:pt idx="3">
                  <c:v>6.0688998631522578E-2</c:v>
                </c:pt>
                <c:pt idx="4">
                  <c:v>0.24603505843071785</c:v>
                </c:pt>
                <c:pt idx="5">
                  <c:v>1.737242128121607E-2</c:v>
                </c:pt>
                <c:pt idx="6">
                  <c:v>4.0575477097353513E-2</c:v>
                </c:pt>
                <c:pt idx="8">
                  <c:v>6.5569859901552438E-2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C68-417A-8801-EDFB96C361D3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6.636335739349708E-2</c:v>
                </c:pt>
                <c:pt idx="1">
                  <c:v>0.10662311890193485</c:v>
                </c:pt>
                <c:pt idx="2">
                  <c:v>3.6195286195286197E-2</c:v>
                </c:pt>
                <c:pt idx="3">
                  <c:v>3.8852858927827694E-2</c:v>
                </c:pt>
                <c:pt idx="4">
                  <c:v>2.3580968280467445E-2</c:v>
                </c:pt>
                <c:pt idx="5">
                  <c:v>4.4516829533116177E-2</c:v>
                </c:pt>
                <c:pt idx="6">
                  <c:v>4.9831264431331533E-2</c:v>
                </c:pt>
                <c:pt idx="8">
                  <c:v>5.6270352139341159E-2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C68-417A-8801-EDFB96C361D3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436-43B3-85CC-46D91F55B06C}"/>
                </c:ext>
              </c:extLst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436-43B3-85CC-46D91F55B0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1.6717588824698804E-2</c:v>
                </c:pt>
                <c:pt idx="1">
                  <c:v>6.9001157598809329E-2</c:v>
                </c:pt>
                <c:pt idx="2">
                  <c:v>3.1705948372615041E-2</c:v>
                </c:pt>
                <c:pt idx="3">
                  <c:v>3.7305884452906529E-2</c:v>
                </c:pt>
                <c:pt idx="4">
                  <c:v>4.201446855870896E-2</c:v>
                </c:pt>
                <c:pt idx="5">
                  <c:v>0</c:v>
                </c:pt>
                <c:pt idx="6">
                  <c:v>4.5627676580292473E-2</c:v>
                </c:pt>
                <c:pt idx="8">
                  <c:v>3.5800833017796289E-2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C68-417A-8801-EDFB96C361D3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436-43B3-85CC-46D91F55B0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</c:v>
                </c:pt>
                <c:pt idx="1">
                  <c:v>2.9766826525549858E-3</c:v>
                </c:pt>
                <c:pt idx="2">
                  <c:v>0</c:v>
                </c:pt>
                <c:pt idx="3">
                  <c:v>0.29398464925328732</c:v>
                </c:pt>
                <c:pt idx="4">
                  <c:v>0</c:v>
                </c:pt>
                <c:pt idx="5">
                  <c:v>0</c:v>
                </c:pt>
                <c:pt idx="8">
                  <c:v>1.8981446421809919E-2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C68-417A-8801-EDFB96C361D3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SV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436-43B3-85CC-46D91F55B0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4.5696521727528652E-2</c:v>
                </c:pt>
                <c:pt idx="1">
                  <c:v>0</c:v>
                </c:pt>
                <c:pt idx="2">
                  <c:v>5.5087916199027309E-2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3.6115332241321465E-3</c:v>
                </c:pt>
                <c:pt idx="8">
                  <c:v>1.8814842862552063E-2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CC68-417A-8801-EDFB96C361D3}"/>
            </c:ext>
          </c:extLst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3.3728702752464944E-2</c:v>
                </c:pt>
                <c:pt idx="1">
                  <c:v>0</c:v>
                </c:pt>
                <c:pt idx="2">
                  <c:v>1.9079685746352413E-2</c:v>
                </c:pt>
                <c:pt idx="3">
                  <c:v>2.4275599452609032E-2</c:v>
                </c:pt>
                <c:pt idx="4">
                  <c:v>1.5025041736227046E-2</c:v>
                </c:pt>
                <c:pt idx="5">
                  <c:v>0</c:v>
                </c:pt>
                <c:pt idx="6">
                  <c:v>7.9137968463223532E-3</c:v>
                </c:pt>
                <c:pt idx="8">
                  <c:v>1.6516471033699357E-2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C68-417A-8801-EDFB96C361D3}"/>
            </c:ext>
          </c:extLst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0.14232053422370616</c:v>
                </c:pt>
                <c:pt idx="5">
                  <c:v>0</c:v>
                </c:pt>
                <c:pt idx="6">
                  <c:v>1.8531309822186259E-2</c:v>
                </c:pt>
                <c:pt idx="8">
                  <c:v>1.4858008330177962E-2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C68-417A-8801-EDFB96C361D3}"/>
            </c:ext>
          </c:extLst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0.44834625288521834</c:v>
                </c:pt>
                <c:pt idx="1">
                  <c:v>0.70071936497436749</c:v>
                </c:pt>
                <c:pt idx="2">
                  <c:v>0.68382903105125326</c:v>
                </c:pt>
                <c:pt idx="3">
                  <c:v>0.45879692985065745</c:v>
                </c:pt>
                <c:pt idx="4">
                  <c:v>0.29702281580411805</c:v>
                </c:pt>
                <c:pt idx="5">
                  <c:v>0.75343829171190735</c:v>
                </c:pt>
                <c:pt idx="6">
                  <c:v>0.69372027392394076</c:v>
                </c:pt>
                <c:pt idx="8">
                  <c:v>0.5898788337750851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CC68-417A-8801-EDFB96C361D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81093120"/>
        <c:axId val="181120384"/>
      </c:barChart>
      <c:catAx>
        <c:axId val="181093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181120384"/>
        <c:crosses val="autoZero"/>
        <c:auto val="1"/>
        <c:lblAlgn val="ctr"/>
        <c:lblOffset val="100"/>
        <c:noMultiLvlLbl val="0"/>
      </c:catAx>
      <c:valAx>
        <c:axId val="18112038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810931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412"/>
          <c:y val="5.7104508964024601E-2"/>
          <c:w val="0.24537081664128788"/>
          <c:h val="0.871041334913407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0.17910038214042773</c:v>
                </c:pt>
                <c:pt idx="1">
                  <c:v>7.4981746749182954E-2</c:v>
                </c:pt>
                <c:pt idx="2">
                  <c:v>0.10954865853355705</c:v>
                </c:pt>
                <c:pt idx="3">
                  <c:v>0.13149697607621358</c:v>
                </c:pt>
                <c:pt idx="4">
                  <c:v>5.8647025742430567E-2</c:v>
                </c:pt>
                <c:pt idx="5">
                  <c:v>8.9130740268739309E-2</c:v>
                </c:pt>
                <c:pt idx="6">
                  <c:v>7.4808873735889583E-2</c:v>
                </c:pt>
                <c:pt idx="8">
                  <c:v>0.12424082133252169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706-41AD-90DF-5ECBF6795DDB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0.13783583600294352</c:v>
                </c:pt>
                <c:pt idx="1">
                  <c:v>2.9311678603713233E-2</c:v>
                </c:pt>
                <c:pt idx="2">
                  <c:v>2.3434423699772607E-2</c:v>
                </c:pt>
                <c:pt idx="3">
                  <c:v>0.11575473212852122</c:v>
                </c:pt>
                <c:pt idx="4">
                  <c:v>3.2015674038060341E-2</c:v>
                </c:pt>
                <c:pt idx="5">
                  <c:v>0.12351541641025145</c:v>
                </c:pt>
                <c:pt idx="6">
                  <c:v>7.1517147899188102E-2</c:v>
                </c:pt>
                <c:pt idx="8">
                  <c:v>9.5553829173242871E-2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706-41AD-90DF-5ECBF6795DDB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7.6085089807317943E-2</c:v>
                </c:pt>
                <c:pt idx="1">
                  <c:v>2.573056463389194E-2</c:v>
                </c:pt>
                <c:pt idx="2">
                  <c:v>4.6829825501165337E-2</c:v>
                </c:pt>
                <c:pt idx="3">
                  <c:v>0.24767273830125061</c:v>
                </c:pt>
                <c:pt idx="4">
                  <c:v>5.6393882771257009E-2</c:v>
                </c:pt>
                <c:pt idx="5">
                  <c:v>1.7831962824234025E-2</c:v>
                </c:pt>
                <c:pt idx="6">
                  <c:v>3.8450650267784471E-2</c:v>
                </c:pt>
                <c:pt idx="8">
                  <c:v>6.5918963123328331E-2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706-41AD-90DF-5ECBF6795DDB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5.8948734849422472E-2</c:v>
                </c:pt>
                <c:pt idx="1">
                  <c:v>0.11555611570822613</c:v>
                </c:pt>
                <c:pt idx="2">
                  <c:v>3.5651825337982855E-2</c:v>
                </c:pt>
                <c:pt idx="3">
                  <c:v>2.0459208249335451E-2</c:v>
                </c:pt>
                <c:pt idx="4">
                  <c:v>3.9130671407579413E-2</c:v>
                </c:pt>
                <c:pt idx="5">
                  <c:v>4.3358805258490778E-2</c:v>
                </c:pt>
                <c:pt idx="6">
                  <c:v>5.0317479610377823E-2</c:v>
                </c:pt>
                <c:pt idx="8">
                  <c:v>5.6657044744393141E-2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706-41AD-90DF-5ECBF6795DDB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233-4DAD-81B4-0D903054F2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1.3326463824263375E-2</c:v>
                </c:pt>
                <c:pt idx="1">
                  <c:v>6.9823030387316604E-2</c:v>
                </c:pt>
                <c:pt idx="2">
                  <c:v>2.7297591639380898E-2</c:v>
                </c:pt>
                <c:pt idx="3">
                  <c:v>2.9240183397855602E-2</c:v>
                </c:pt>
                <c:pt idx="4">
                  <c:v>3.8122018032400271E-2</c:v>
                </c:pt>
                <c:pt idx="5">
                  <c:v>0</c:v>
                </c:pt>
                <c:pt idx="6">
                  <c:v>3.975457064479055E-2</c:v>
                </c:pt>
                <c:pt idx="8">
                  <c:v>2.822491897866895E-2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706-41AD-90DF-5ECBF6795DDB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SV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233-4DAD-81B4-0D903054F2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4.8002613483618235E-2</c:v>
                </c:pt>
                <c:pt idx="1">
                  <c:v>0</c:v>
                </c:pt>
                <c:pt idx="2">
                  <c:v>4.5244117448819232E-2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3.0078635245390892E-3</c:v>
                </c:pt>
                <c:pt idx="8">
                  <c:v>2.3876644665519562E-2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706-41AD-90DF-5ECBF6795DDB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3.4005029324936417E-2</c:v>
                </c:pt>
                <c:pt idx="1">
                  <c:v>0</c:v>
                </c:pt>
                <c:pt idx="2">
                  <c:v>1.7006452803013911E-2</c:v>
                </c:pt>
                <c:pt idx="3">
                  <c:v>1.2566677965496941E-2</c:v>
                </c:pt>
                <c:pt idx="4">
                  <c:v>2.274912468479582E-2</c:v>
                </c:pt>
                <c:pt idx="5">
                  <c:v>0</c:v>
                </c:pt>
                <c:pt idx="6">
                  <c:v>8.3227814506364201E-3</c:v>
                </c:pt>
                <c:pt idx="8">
                  <c:v>1.9696099439621209E-2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706-41AD-90DF-5ECBF6795DDB}"/>
            </c:ext>
          </c:extLst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233-4DAD-81B4-0D903054F2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0</c:v>
                </c:pt>
                <c:pt idx="1">
                  <c:v>2.7379876225575413E-4</c:v>
                </c:pt>
                <c:pt idx="2">
                  <c:v>0</c:v>
                </c:pt>
                <c:pt idx="3">
                  <c:v>0</c:v>
                </c:pt>
                <c:pt idx="4">
                  <c:v>0.29460297879288139</c:v>
                </c:pt>
                <c:pt idx="5">
                  <c:v>0</c:v>
                </c:pt>
                <c:pt idx="8">
                  <c:v>1.6634429954287686E-2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706-41AD-90DF-5ECBF6795DDB}"/>
            </c:ext>
          </c:extLst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MALLIS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3.7332807566438038E-2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1.781639877962284E-3</c:v>
                </c:pt>
                <c:pt idx="8">
                  <c:v>1.6392245516110585E-2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B706-41AD-90DF-5ECBF6795DDB}"/>
            </c:ext>
          </c:extLst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Николаев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0.4153630430006322</c:v>
                </c:pt>
                <c:pt idx="1">
                  <c:v>0.68432306515541341</c:v>
                </c:pt>
                <c:pt idx="2">
                  <c:v>0.69498710503630812</c:v>
                </c:pt>
                <c:pt idx="3">
                  <c:v>0.44280948388132657</c:v>
                </c:pt>
                <c:pt idx="4">
                  <c:v>0.45833862453059515</c:v>
                </c:pt>
                <c:pt idx="5">
                  <c:v>0.72616307523828438</c:v>
                </c:pt>
                <c:pt idx="6">
                  <c:v>0.71203899298883178</c:v>
                </c:pt>
                <c:pt idx="8">
                  <c:v>0.55280500307230596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B706-41AD-90DF-5ECBF6795DD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81483392"/>
        <c:axId val="181519104"/>
      </c:barChart>
      <c:catAx>
        <c:axId val="1814833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181519104"/>
        <c:crosses val="autoZero"/>
        <c:auto val="1"/>
        <c:lblAlgn val="ctr"/>
        <c:lblOffset val="100"/>
        <c:noMultiLvlLbl val="0"/>
      </c:catAx>
      <c:valAx>
        <c:axId val="18151910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814833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412"/>
          <c:y val="5.7104508964024601E-2"/>
          <c:w val="0.24537081664128788"/>
          <c:h val="0.871041334913407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0.26844280361472339</c:v>
                </c:pt>
                <c:pt idx="1">
                  <c:v>0.29794698900857935</c:v>
                </c:pt>
                <c:pt idx="2">
                  <c:v>0.26157130316814303</c:v>
                </c:pt>
                <c:pt idx="3">
                  <c:v>0.53442056708130203</c:v>
                </c:pt>
                <c:pt idx="4">
                  <c:v>0.26080271375582537</c:v>
                </c:pt>
                <c:pt idx="5">
                  <c:v>6.0805456160995176E-2</c:v>
                </c:pt>
                <c:pt idx="6">
                  <c:v>0.1049054580958884</c:v>
                </c:pt>
                <c:pt idx="8">
                  <c:v>0.21958973646368243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29-4075-9629-E862B48EB24F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732-4505-9252-BF645C26AA4B}"/>
                </c:ext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732-4505-9252-BF645C26AA4B}"/>
                </c:ext>
              </c:extLst>
            </c:dLbl>
            <c:dLbl>
              <c:idx val="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732-4505-9252-BF645C26AA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0.32738042759532732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0.10900992296230542</c:v>
                </c:pt>
                <c:pt idx="5">
                  <c:v>0</c:v>
                </c:pt>
                <c:pt idx="6">
                  <c:v>3.4460093297511854E-3</c:v>
                </c:pt>
                <c:pt idx="8">
                  <c:v>0.13346618578710343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129-4075-9629-E862B48EB24F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РТМ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5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732-4505-9252-BF645C26AA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8.8362353978399824E-2</c:v>
                </c:pt>
                <c:pt idx="1">
                  <c:v>0.252199654633665</c:v>
                </c:pt>
                <c:pt idx="2">
                  <c:v>1.5202298300215465E-2</c:v>
                </c:pt>
                <c:pt idx="3">
                  <c:v>8.3881686815469036E-2</c:v>
                </c:pt>
                <c:pt idx="4">
                  <c:v>1.0271692610087816E-2</c:v>
                </c:pt>
                <c:pt idx="5">
                  <c:v>0</c:v>
                </c:pt>
                <c:pt idx="6">
                  <c:v>5.0267065723055719E-2</c:v>
                </c:pt>
                <c:pt idx="8">
                  <c:v>7.5242703115821652E-2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129-4075-9629-E862B48EB24F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732-4505-9252-BF645C26AA4B}"/>
                </c:ext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732-4505-9252-BF645C26AA4B}"/>
                </c:ext>
              </c:extLst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732-4505-9252-BF645C26AA4B}"/>
                </c:ext>
              </c:extLst>
            </c:dLbl>
            <c:dLbl>
              <c:idx val="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732-4505-9252-BF645C26AA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2.8485232532510469E-2</c:v>
                </c:pt>
                <c:pt idx="1">
                  <c:v>1.3979113559740153E-2</c:v>
                </c:pt>
                <c:pt idx="2">
                  <c:v>0.15094565477615512</c:v>
                </c:pt>
                <c:pt idx="3">
                  <c:v>1.4821939968956999E-2</c:v>
                </c:pt>
                <c:pt idx="4">
                  <c:v>0.10604571537266588</c:v>
                </c:pt>
                <c:pt idx="5">
                  <c:v>0</c:v>
                </c:pt>
                <c:pt idx="6">
                  <c:v>0.11149116481496844</c:v>
                </c:pt>
                <c:pt idx="8">
                  <c:v>6.4462916058724576E-2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129-4075-9629-E862B48EB24F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732-4505-9252-BF645C26AA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0.26329138002092384</c:v>
                </c:pt>
                <c:pt idx="5">
                  <c:v>0</c:v>
                </c:pt>
                <c:pt idx="6">
                  <c:v>1.2332246351378084E-2</c:v>
                </c:pt>
                <c:pt idx="8">
                  <c:v>2.1554310546295186E-2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129-4075-9629-E862B48EB24F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0.28732918227903903</c:v>
                </c:pt>
                <c:pt idx="1">
                  <c:v>0.43587424279801545</c:v>
                </c:pt>
                <c:pt idx="2">
                  <c:v>0.57228074375548643</c:v>
                </c:pt>
                <c:pt idx="3">
                  <c:v>0.36687580613427195</c:v>
                </c:pt>
                <c:pt idx="4">
                  <c:v>0.25057857527819172</c:v>
                </c:pt>
                <c:pt idx="5">
                  <c:v>0.9391945438390048</c:v>
                </c:pt>
                <c:pt idx="6">
                  <c:v>0.71755805568495812</c:v>
                </c:pt>
                <c:pt idx="8">
                  <c:v>0.48568414802837279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129-4075-9629-E862B48EB24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81359744"/>
        <c:axId val="181376128"/>
      </c:barChart>
      <c:catAx>
        <c:axId val="181359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181376128"/>
        <c:crosses val="autoZero"/>
        <c:auto val="1"/>
        <c:lblAlgn val="ctr"/>
        <c:lblOffset val="100"/>
        <c:noMultiLvlLbl val="0"/>
      </c:catAx>
      <c:valAx>
        <c:axId val="18137612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813597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764"/>
          <c:y val="5.7104508964024601E-2"/>
          <c:w val="0.241796556252586"/>
          <c:h val="0.7523912827652741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0.28685503685503688</c:v>
                </c:pt>
                <c:pt idx="1">
                  <c:v>0.29966576143722584</c:v>
                </c:pt>
                <c:pt idx="2">
                  <c:v>0.250958126330731</c:v>
                </c:pt>
                <c:pt idx="3">
                  <c:v>0.46405327682760711</c:v>
                </c:pt>
                <c:pt idx="4">
                  <c:v>0.26487093153759822</c:v>
                </c:pt>
                <c:pt idx="5">
                  <c:v>5.8509659613615456E-2</c:v>
                </c:pt>
                <c:pt idx="6">
                  <c:v>0.1096126705347342</c:v>
                </c:pt>
                <c:pt idx="8">
                  <c:v>0.21737390693316677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107-4725-AFD5-07909D33AE84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33F-4BD8-87DF-10062E56AC5C}"/>
                </c:ext>
              </c:extLst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33F-4BD8-87DF-10062E56AC5C}"/>
                </c:ext>
              </c:extLst>
            </c:dLbl>
            <c:dLbl>
              <c:idx val="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33F-4BD8-87DF-10062E56AC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0.36336336336336339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9.2352092352092352E-2</c:v>
                </c:pt>
                <c:pt idx="5">
                  <c:v>0</c:v>
                </c:pt>
                <c:pt idx="6">
                  <c:v>2.5090167790497099E-3</c:v>
                </c:pt>
                <c:pt idx="8">
                  <c:v>0.11047782635852592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107-4725-AFD5-07909D33AE84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5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33F-4BD8-87DF-10062E56AC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3.3988533988533985E-2</c:v>
                </c:pt>
                <c:pt idx="1">
                  <c:v>8.7737622728222275E-3</c:v>
                </c:pt>
                <c:pt idx="2">
                  <c:v>0.13286018452803405</c:v>
                </c:pt>
                <c:pt idx="3">
                  <c:v>1.2713788406235811E-2</c:v>
                </c:pt>
                <c:pt idx="4">
                  <c:v>8.6900753567420233E-2</c:v>
                </c:pt>
                <c:pt idx="5">
                  <c:v>0</c:v>
                </c:pt>
                <c:pt idx="6">
                  <c:v>0.12153050023522033</c:v>
                </c:pt>
                <c:pt idx="8">
                  <c:v>7.1166458463460341E-2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107-4725-AFD5-07909D33AE84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3F-4BD8-87DF-10062E56AC5C}"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33F-4BD8-87DF-10062E56AC5C}"/>
                </c:ext>
              </c:extLst>
            </c:dLbl>
            <c:dLbl>
              <c:idx val="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33F-4BD8-87DF-10062E56AC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4.7433797433797435E-2</c:v>
                </c:pt>
                <c:pt idx="1">
                  <c:v>0.25537915186964694</c:v>
                </c:pt>
                <c:pt idx="2">
                  <c:v>1.3626685592618879E-2</c:v>
                </c:pt>
                <c:pt idx="3">
                  <c:v>0.10080217950658392</c:v>
                </c:pt>
                <c:pt idx="4">
                  <c:v>1.1544011544011544E-2</c:v>
                </c:pt>
                <c:pt idx="5">
                  <c:v>0</c:v>
                </c:pt>
                <c:pt idx="6">
                  <c:v>3.9987454916104753E-2</c:v>
                </c:pt>
                <c:pt idx="8">
                  <c:v>6.0499297314178635E-2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107-4725-AFD5-07909D33AE84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33F-4BD8-87DF-10062E56AC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0.25589225589225589</c:v>
                </c:pt>
                <c:pt idx="5">
                  <c:v>0</c:v>
                </c:pt>
                <c:pt idx="6">
                  <c:v>1.3485965187392191E-2</c:v>
                </c:pt>
                <c:pt idx="8">
                  <c:v>2.0612117426608369E-2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F107-4725-AFD5-07909D33AE84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Кривой Рог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0.26835926835926838</c:v>
                </c:pt>
                <c:pt idx="1">
                  <c:v>0.43618132442030499</c:v>
                </c:pt>
                <c:pt idx="2">
                  <c:v>0.60255500354861602</c:v>
                </c:pt>
                <c:pt idx="3">
                  <c:v>0.42243075525957319</c:v>
                </c:pt>
                <c:pt idx="4">
                  <c:v>0.28843995510662179</c:v>
                </c:pt>
                <c:pt idx="5">
                  <c:v>0.94149034038638457</c:v>
                </c:pt>
                <c:pt idx="6">
                  <c:v>0.71287439234749883</c:v>
                </c:pt>
                <c:pt idx="8">
                  <c:v>0.51987039350405995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107-4725-AFD5-07909D33AE8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81447296"/>
        <c:axId val="181459584"/>
      </c:barChart>
      <c:catAx>
        <c:axId val="181447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181459584"/>
        <c:crosses val="autoZero"/>
        <c:auto val="1"/>
        <c:lblAlgn val="ctr"/>
        <c:lblOffset val="100"/>
        <c:noMultiLvlLbl val="0"/>
      </c:catAx>
      <c:valAx>
        <c:axId val="18145958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814472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764"/>
          <c:y val="5.7104508964024601E-2"/>
          <c:w val="0.241796556252586"/>
          <c:h val="0.7523912827652741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629750030874588"/>
          <c:y val="9.6349186170130982E-2"/>
          <c:w val="0.671116204316067"/>
          <c:h val="0.546105197865922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Потенциал охвата, %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Наружная реклама</c:v>
                </c:pt>
                <c:pt idx="1">
                  <c:v>ТВ</c:v>
                </c:pt>
                <c:pt idx="2">
                  <c:v>Интернет</c:v>
                </c:pt>
                <c:pt idx="3">
                  <c:v>Радио</c:v>
                </c:pt>
                <c:pt idx="4">
                  <c:v>Пресса</c:v>
                </c:pt>
                <c:pt idx="5">
                  <c:v>Кинотеатры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98.6</c:v>
                </c:pt>
                <c:pt idx="1">
                  <c:v>89.1</c:v>
                </c:pt>
                <c:pt idx="2">
                  <c:v>59.9</c:v>
                </c:pt>
                <c:pt idx="3">
                  <c:v>58</c:v>
                </c:pt>
                <c:pt idx="4">
                  <c:v>45.7</c:v>
                </c:pt>
                <c:pt idx="5">
                  <c:v>13.7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8EF-4A5F-8B9A-40CD832487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676672"/>
        <c:axId val="31678464"/>
      </c:barChart>
      <c:catAx>
        <c:axId val="31676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1678464"/>
        <c:crosses val="autoZero"/>
        <c:auto val="1"/>
        <c:lblAlgn val="ctr"/>
        <c:lblOffset val="100"/>
        <c:noMultiLvlLbl val="0"/>
      </c:catAx>
      <c:valAx>
        <c:axId val="31678464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16766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цена за 1 тыс. контактов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6629750030874588"/>
          <c:y val="9.6349186170130982E-2"/>
          <c:w val="0.69552378556466687"/>
          <c:h val="0.622772320932595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цена та тыс контактов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Лист1!$A$2:$A$9</c:f>
              <c:strCache>
                <c:ptCount val="8"/>
                <c:pt idx="0">
                  <c:v>Радио</c:v>
                </c:pt>
                <c:pt idx="1">
                  <c:v>Наружная реклама</c:v>
                </c:pt>
                <c:pt idx="2">
                  <c:v>Интернет баннер</c:v>
                </c:pt>
                <c:pt idx="3">
                  <c:v>ТВ</c:v>
                </c:pt>
                <c:pt idx="4">
                  <c:v>Пресса газеты</c:v>
                </c:pt>
                <c:pt idx="5">
                  <c:v>Интернет видео</c:v>
                </c:pt>
                <c:pt idx="6">
                  <c:v>Пресса журналы</c:v>
                </c:pt>
                <c:pt idx="7">
                  <c:v>Кинотеатры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10.32</c:v>
                </c:pt>
                <c:pt idx="1">
                  <c:v>12.16</c:v>
                </c:pt>
                <c:pt idx="2">
                  <c:v>12.6</c:v>
                </c:pt>
                <c:pt idx="3">
                  <c:v>15.96</c:v>
                </c:pt>
                <c:pt idx="4">
                  <c:v>27.250000000000004</c:v>
                </c:pt>
                <c:pt idx="5">
                  <c:v>46.800000000000004</c:v>
                </c:pt>
                <c:pt idx="6">
                  <c:v>47.96</c:v>
                </c:pt>
                <c:pt idx="7">
                  <c:v>1155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9C3-4EEE-AF91-D708D444BF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779456"/>
        <c:axId val="31834496"/>
      </c:barChart>
      <c:catAx>
        <c:axId val="317794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1834496"/>
        <c:crosses val="autoZero"/>
        <c:auto val="1"/>
        <c:lblAlgn val="ctr"/>
        <c:lblOffset val="100"/>
        <c:noMultiLvlLbl val="0"/>
      </c:catAx>
      <c:valAx>
        <c:axId val="31834496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17794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0.50967786245685986</c:v>
                </c:pt>
                <c:pt idx="1">
                  <c:v>0.55930647594633509</c:v>
                </c:pt>
                <c:pt idx="2">
                  <c:v>0.60615382430229858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183-4388-9CC6-AB4FF4C1AD9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Сити-лайт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0.18623538386442406</c:v>
                </c:pt>
                <c:pt idx="1">
                  <c:v>0.11028475571258285</c:v>
                </c:pt>
                <c:pt idx="2">
                  <c:v>8.5275153196849252E-2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183-4388-9CC6-AB4FF4C1AD9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Призма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0.15665602931689573</c:v>
                </c:pt>
                <c:pt idx="1">
                  <c:v>0.21532801807182828</c:v>
                </c:pt>
                <c:pt idx="2">
                  <c:v>0.18472478262885195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183-4388-9CC6-AB4FF4C1AD9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Скролл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4.3379292244219159E-2</c:v>
                </c:pt>
                <c:pt idx="1">
                  <c:v>3.2271208837941712E-2</c:v>
                </c:pt>
                <c:pt idx="2">
                  <c:v>4.9809668778387411E-2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183-4388-9CC6-AB4FF4C1AD9F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Остановка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2.2833917529060568E-2</c:v>
                </c:pt>
                <c:pt idx="1">
                  <c:v>5.6656982505388495E-3</c:v>
                </c:pt>
                <c:pt idx="2">
                  <c:v>9.2503674018624693E-3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183-4388-9CC6-AB4FF4C1AD9F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Бэклайт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2.2328622974222619E-2</c:v>
                </c:pt>
                <c:pt idx="1">
                  <c:v>3.2763858411995278E-2</c:v>
                </c:pt>
                <c:pt idx="2">
                  <c:v>5.000637765109827E-2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183-4388-9CC6-AB4FF4C1AD9F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Другие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5.8888891614317873E-2</c:v>
                </c:pt>
                <c:pt idx="1">
                  <c:v>4.4379984768777803E-2</c:v>
                </c:pt>
                <c:pt idx="2">
                  <c:v>1.4779826040652089E-2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183-4388-9CC6-AB4FF4C1AD9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2043776"/>
        <c:axId val="32045312"/>
      </c:barChart>
      <c:catAx>
        <c:axId val="32043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2045312"/>
        <c:crosses val="autoZero"/>
        <c:auto val="1"/>
        <c:lblAlgn val="ctr"/>
        <c:lblOffset val="100"/>
        <c:noMultiLvlLbl val="0"/>
      </c:catAx>
      <c:valAx>
        <c:axId val="3204531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20437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50000"/>
              <a:lumOff val="50000"/>
            </a:schemeClr>
          </a:solidFill>
          <a:latin typeface="+mn-lt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 1ПГ</c:v>
                </c:pt>
              </c:strCache>
            </c:strRef>
          </c:cat>
          <c:val>
            <c:numRef>
              <c:f>Лист1!$B$2:$B$10</c:f>
              <c:numCache>
                <c:formatCode>0%</c:formatCode>
                <c:ptCount val="9"/>
                <c:pt idx="0">
                  <c:v>0.54332929652169915</c:v>
                </c:pt>
                <c:pt idx="1">
                  <c:v>0.54148617573132252</c:v>
                </c:pt>
                <c:pt idx="2">
                  <c:v>0.51570003218538785</c:v>
                </c:pt>
                <c:pt idx="3">
                  <c:v>0.50839360602929562</c:v>
                </c:pt>
                <c:pt idx="4">
                  <c:v>0.5035228024560956</c:v>
                </c:pt>
                <c:pt idx="5">
                  <c:v>0.50587246906340055</c:v>
                </c:pt>
                <c:pt idx="6">
                  <c:v>0.49141803020260161</c:v>
                </c:pt>
                <c:pt idx="7">
                  <c:v>0.50567908738797318</c:v>
                </c:pt>
                <c:pt idx="8">
                  <c:v>0.50967786245685986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167-49CD-BE30-508ADE80967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 1ПГ</c:v>
                </c:pt>
              </c:strCache>
            </c:strRef>
          </c:cat>
          <c:val>
            <c:numRef>
              <c:f>Лист1!$C$2:$C$10</c:f>
              <c:numCache>
                <c:formatCode>0%</c:formatCode>
                <c:ptCount val="9"/>
                <c:pt idx="0">
                  <c:v>0.12538132540278693</c:v>
                </c:pt>
                <c:pt idx="1">
                  <c:v>0.12629017594523773</c:v>
                </c:pt>
                <c:pt idx="2">
                  <c:v>0.1256260057933698</c:v>
                </c:pt>
                <c:pt idx="3">
                  <c:v>0.13274174922506535</c:v>
                </c:pt>
                <c:pt idx="4">
                  <c:v>0.13739509941615499</c:v>
                </c:pt>
                <c:pt idx="5">
                  <c:v>0.14933580713619699</c:v>
                </c:pt>
                <c:pt idx="6">
                  <c:v>0.15360658957620243</c:v>
                </c:pt>
                <c:pt idx="7">
                  <c:v>0.15628386719817552</c:v>
                </c:pt>
                <c:pt idx="8">
                  <c:v>0.15665602931689573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167-49CD-BE30-508ADE80967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 1ПГ</c:v>
                </c:pt>
              </c:strCache>
            </c:strRef>
          </c:cat>
          <c:val>
            <c:numRef>
              <c:f>Лист1!$D$2:$D$10</c:f>
              <c:numCache>
                <c:formatCode>0%</c:formatCode>
                <c:ptCount val="9"/>
                <c:pt idx="0">
                  <c:v>0.22983765885364768</c:v>
                </c:pt>
                <c:pt idx="1">
                  <c:v>0.21950371677629821</c:v>
                </c:pt>
                <c:pt idx="2">
                  <c:v>0.20361763759253299</c:v>
                </c:pt>
                <c:pt idx="3">
                  <c:v>0.20007293502704673</c:v>
                </c:pt>
                <c:pt idx="4">
                  <c:v>0.19793855118219911</c:v>
                </c:pt>
                <c:pt idx="5">
                  <c:v>0.19268818270419422</c:v>
                </c:pt>
                <c:pt idx="6">
                  <c:v>0.18758862016597336</c:v>
                </c:pt>
                <c:pt idx="7">
                  <c:v>0.18640388076861458</c:v>
                </c:pt>
                <c:pt idx="8">
                  <c:v>0.18623538386442406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167-49CD-BE30-508ADE80967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 1ПГ</c:v>
                </c:pt>
              </c:strCache>
            </c:strRef>
          </c:cat>
          <c:val>
            <c:numRef>
              <c:f>Лист1!$E$2:$E$10</c:f>
              <c:numCache>
                <c:formatCode>0%</c:formatCode>
                <c:ptCount val="9"/>
                <c:pt idx="0">
                  <c:v>2.4542792758266523E-2</c:v>
                </c:pt>
                <c:pt idx="1">
                  <c:v>2.2207069896785923E-2</c:v>
                </c:pt>
                <c:pt idx="2">
                  <c:v>2.2272288381074992E-2</c:v>
                </c:pt>
                <c:pt idx="3">
                  <c:v>2.1953443141068497E-2</c:v>
                </c:pt>
                <c:pt idx="4">
                  <c:v>2.1020742168003436E-2</c:v>
                </c:pt>
                <c:pt idx="5">
                  <c:v>2.1639797989173773E-2</c:v>
                </c:pt>
                <c:pt idx="6">
                  <c:v>2.151563196048609E-2</c:v>
                </c:pt>
                <c:pt idx="7">
                  <c:v>2.1977750134290805E-2</c:v>
                </c:pt>
                <c:pt idx="8">
                  <c:v>2.2328622974222619E-2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167-49CD-BE30-508ADE809674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Лист1!$A$2:$A$10</c:f>
              <c:strCach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 1ПГ</c:v>
                </c:pt>
              </c:strCache>
            </c:strRef>
          </c:cat>
          <c:val>
            <c:numRef>
              <c:f>Лист1!$F$2:$F$10</c:f>
              <c:numCache>
                <c:formatCode>0%</c:formatCode>
                <c:ptCount val="9"/>
                <c:pt idx="0">
                  <c:v>0</c:v>
                </c:pt>
                <c:pt idx="1">
                  <c:v>4.5724370287181133E-3</c:v>
                </c:pt>
                <c:pt idx="2">
                  <c:v>2.2375281622143545E-2</c:v>
                </c:pt>
                <c:pt idx="3">
                  <c:v>2.8019206223788975E-2</c:v>
                </c:pt>
                <c:pt idx="4">
                  <c:v>2.5199354636518751E-2</c:v>
                </c:pt>
                <c:pt idx="5">
                  <c:v>2.7705291181645199E-2</c:v>
                </c:pt>
                <c:pt idx="6">
                  <c:v>2.9540338342949359E-2</c:v>
                </c:pt>
                <c:pt idx="7" formatCode="0.00%">
                  <c:v>7.3365186169460856E-3</c:v>
                </c:pt>
                <c:pt idx="8" formatCode="0.00%">
                  <c:v>5.8869268524809716E-5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167-49CD-BE30-508ADE809674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Лист1!$A$2:$A$10</c:f>
              <c:strCach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 1ПГ</c:v>
                </c:pt>
              </c:strCache>
            </c:strRef>
          </c:cat>
          <c:val>
            <c:numRef>
              <c:f>Лист1!$G$2:$G$10</c:f>
              <c:numCache>
                <c:formatCode>0%</c:formatCode>
                <c:ptCount val="9"/>
                <c:pt idx="0">
                  <c:v>2.1154936918430854E-3</c:v>
                </c:pt>
                <c:pt idx="1">
                  <c:v>1.0628910636932457E-2</c:v>
                </c:pt>
                <c:pt idx="2">
                  <c:v>3.3356935951078213E-2</c:v>
                </c:pt>
                <c:pt idx="3">
                  <c:v>1.174253935452501E-2</c:v>
                </c:pt>
                <c:pt idx="4">
                  <c:v>1.6923380497487029E-2</c:v>
                </c:pt>
                <c:pt idx="5">
                  <c:v>1.7696515439820773E-2</c:v>
                </c:pt>
                <c:pt idx="6">
                  <c:v>3.4977123615119753E-2</c:v>
                </c:pt>
                <c:pt idx="7">
                  <c:v>4.3671604798658031E-2</c:v>
                </c:pt>
                <c:pt idx="8">
                  <c:v>4.3379292244219159E-2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167-49CD-BE30-508ADE809674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Лист1!$A$2:$A$10</c:f>
              <c:strCach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 1ПГ</c:v>
                </c:pt>
              </c:strCache>
            </c:strRef>
          </c:cat>
          <c:val>
            <c:numRef>
              <c:f>Лист1!$H$2:$H$10</c:f>
              <c:numCache>
                <c:formatCode>0%</c:formatCode>
                <c:ptCount val="9"/>
                <c:pt idx="0">
                  <c:v>2.2948507657167383E-2</c:v>
                </c:pt>
                <c:pt idx="1">
                  <c:v>2.4693833894860687E-2</c:v>
                </c:pt>
                <c:pt idx="2">
                  <c:v>2.2465400708078533E-2</c:v>
                </c:pt>
                <c:pt idx="3">
                  <c:v>2.234242995198444E-2</c:v>
                </c:pt>
                <c:pt idx="4">
                  <c:v>2.1519854212853875E-2</c:v>
                </c:pt>
                <c:pt idx="5">
                  <c:v>2.0609808579131455E-2</c:v>
                </c:pt>
                <c:pt idx="6">
                  <c:v>1.8828088340260684E-2</c:v>
                </c:pt>
                <c:pt idx="7">
                  <c:v>1.9399131114943503E-2</c:v>
                </c:pt>
                <c:pt idx="8">
                  <c:v>1.9257609466178379E-2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7167-49CD-BE30-508ADE809674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Лист1!$A$2:$A$10</c:f>
              <c:strCach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 1ПГ</c:v>
                </c:pt>
              </c:strCache>
            </c:strRef>
          </c:cat>
          <c:val>
            <c:numRef>
              <c:f>Лист1!$I$2:$I$10</c:f>
              <c:numCache>
                <c:formatCode>0%</c:formatCode>
                <c:ptCount val="9"/>
                <c:pt idx="0">
                  <c:v>5.1844925114589241E-2</c:v>
                </c:pt>
                <c:pt idx="1">
                  <c:v>5.061768008984438E-2</c:v>
                </c:pt>
                <c:pt idx="2">
                  <c:v>5.4586417766334085E-2</c:v>
                </c:pt>
                <c:pt idx="3">
                  <c:v>7.4734091047225434E-2</c:v>
                </c:pt>
                <c:pt idx="4">
                  <c:v>7.6480215430687268E-2</c:v>
                </c:pt>
                <c:pt idx="5">
                  <c:v>6.445212790643709E-2</c:v>
                </c:pt>
                <c:pt idx="6">
                  <c:v>6.2525577796406689E-2</c:v>
                </c:pt>
                <c:pt idx="7">
                  <c:v>5.9248159980398216E-2</c:v>
                </c:pt>
                <c:pt idx="8">
                  <c:v>6.2406330408675381E-2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7167-49CD-BE30-508ADE80967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33990912"/>
        <c:axId val="34009088"/>
      </c:barChart>
      <c:catAx>
        <c:axId val="33990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4009088"/>
        <c:crosses val="autoZero"/>
        <c:auto val="1"/>
        <c:lblAlgn val="ctr"/>
        <c:lblOffset val="100"/>
        <c:noMultiLvlLbl val="0"/>
      </c:catAx>
      <c:valAx>
        <c:axId val="3400908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39909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339640687214641"/>
          <c:y val="0.19978953242324682"/>
          <c:w val="0.17197523033838893"/>
          <c:h val="0.6004206288852048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 1ПГ</c:v>
                </c:pt>
              </c:strCache>
            </c:strRef>
          </c:cat>
          <c:val>
            <c:numRef>
              <c:f>Лист1!$B$2:$B$10</c:f>
              <c:numCache>
                <c:formatCode>0%</c:formatCode>
                <c:ptCount val="9"/>
                <c:pt idx="0">
                  <c:v>0.65875198640406141</c:v>
                </c:pt>
                <c:pt idx="1">
                  <c:v>0.65047981935382637</c:v>
                </c:pt>
                <c:pt idx="2">
                  <c:v>0.62591573066884321</c:v>
                </c:pt>
                <c:pt idx="3">
                  <c:v>0.58544073433630262</c:v>
                </c:pt>
                <c:pt idx="4">
                  <c:v>0.60511477952258719</c:v>
                </c:pt>
                <c:pt idx="5">
                  <c:v>0.60162907318386494</c:v>
                </c:pt>
                <c:pt idx="6">
                  <c:v>0.57334022092732906</c:v>
                </c:pt>
                <c:pt idx="7">
                  <c:v>0.59591994650720848</c:v>
                </c:pt>
                <c:pt idx="8">
                  <c:v>0.60615382430229858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655-4070-832A-D14AFF3DE09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 1ПГ</c:v>
                </c:pt>
              </c:strCache>
            </c:strRef>
          </c:cat>
          <c:val>
            <c:numRef>
              <c:f>Лист1!$C$2:$C$10</c:f>
              <c:numCache>
                <c:formatCode>0%</c:formatCode>
                <c:ptCount val="9"/>
                <c:pt idx="0">
                  <c:v>0.15755437007829184</c:v>
                </c:pt>
                <c:pt idx="1">
                  <c:v>0.1614209838007799</c:v>
                </c:pt>
                <c:pt idx="2">
                  <c:v>0.17170276336056003</c:v>
                </c:pt>
                <c:pt idx="3">
                  <c:v>0.1699800173874314</c:v>
                </c:pt>
                <c:pt idx="4">
                  <c:v>0.18256846773981592</c:v>
                </c:pt>
                <c:pt idx="5">
                  <c:v>0.17779653408828877</c:v>
                </c:pt>
                <c:pt idx="6">
                  <c:v>0.18494479935497499</c:v>
                </c:pt>
                <c:pt idx="7">
                  <c:v>0.18783426149239385</c:v>
                </c:pt>
                <c:pt idx="8">
                  <c:v>0.18472478262885195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655-4070-832A-D14AFF3DE09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 1ПГ</c:v>
                </c:pt>
              </c:strCache>
            </c:strRef>
          </c:cat>
          <c:val>
            <c:numRef>
              <c:f>Лист1!$D$2:$D$10</c:f>
              <c:numCache>
                <c:formatCode>0%</c:formatCode>
                <c:ptCount val="9"/>
                <c:pt idx="0">
                  <c:v>0.11195490896040519</c:v>
                </c:pt>
                <c:pt idx="1">
                  <c:v>0.11107893830987593</c:v>
                </c:pt>
                <c:pt idx="2">
                  <c:v>0.10114489334745688</c:v>
                </c:pt>
                <c:pt idx="3">
                  <c:v>0.10127870986230404</c:v>
                </c:pt>
                <c:pt idx="4">
                  <c:v>8.9481045712470911E-2</c:v>
                </c:pt>
                <c:pt idx="5">
                  <c:v>7.9725994256330812E-2</c:v>
                </c:pt>
                <c:pt idx="6">
                  <c:v>9.2512439312261385E-2</c:v>
                </c:pt>
                <c:pt idx="7">
                  <c:v>9.2603657376325352E-2</c:v>
                </c:pt>
                <c:pt idx="8">
                  <c:v>8.5275153196849252E-2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655-4070-832A-D14AFF3DE097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 1ПГ</c:v>
                </c:pt>
              </c:strCache>
            </c:strRef>
          </c:cat>
          <c:val>
            <c:numRef>
              <c:f>Лист1!$E$2:$E$10</c:f>
              <c:numCache>
                <c:formatCode>0%</c:formatCode>
                <c:ptCount val="9"/>
                <c:pt idx="0">
                  <c:v>3.4677711096307726E-2</c:v>
                </c:pt>
                <c:pt idx="1">
                  <c:v>5.0586588639039268E-2</c:v>
                </c:pt>
                <c:pt idx="2">
                  <c:v>4.8618562212628391E-2</c:v>
                </c:pt>
                <c:pt idx="3">
                  <c:v>4.9684192714820996E-2</c:v>
                </c:pt>
                <c:pt idx="4">
                  <c:v>5.2242487390154781E-2</c:v>
                </c:pt>
                <c:pt idx="5">
                  <c:v>5.3007941607818493E-2</c:v>
                </c:pt>
                <c:pt idx="6">
                  <c:v>5.4608332465346889E-2</c:v>
                </c:pt>
                <c:pt idx="7">
                  <c:v>4.774485393241612E-2</c:v>
                </c:pt>
                <c:pt idx="8">
                  <c:v>5.000637765109827E-2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655-4070-832A-D14AFF3DE097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Лист1!$A$2:$A$10</c:f>
              <c:strCach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 1ПГ</c:v>
                </c:pt>
              </c:strCache>
            </c:strRef>
          </c:cat>
          <c:val>
            <c:numRef>
              <c:f>Лист1!$F$2:$F$10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8.3555832219055874E-3</c:v>
                </c:pt>
                <c:pt idx="3">
                  <c:v>2.1244960646718016E-2</c:v>
                </c:pt>
                <c:pt idx="4">
                  <c:v>2.6109283190735483E-2</c:v>
                </c:pt>
                <c:pt idx="5">
                  <c:v>2.9692445485029514E-2</c:v>
                </c:pt>
                <c:pt idx="6">
                  <c:v>2.7797494764059748E-2</c:v>
                </c:pt>
                <c:pt idx="7">
                  <c:v>3.3711160902389938E-3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655-4070-832A-D14AFF3DE097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Лист1!$A$2:$A$10</c:f>
              <c:strCach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 1ПГ</c:v>
                </c:pt>
              </c:strCache>
            </c:strRef>
          </c:cat>
          <c:val>
            <c:numRef>
              <c:f>Лист1!$G$2:$G$10</c:f>
              <c:numCache>
                <c:formatCode>0%</c:formatCode>
                <c:ptCount val="9"/>
                <c:pt idx="0">
                  <c:v>1.8010276351630161E-3</c:v>
                </c:pt>
                <c:pt idx="1">
                  <c:v>4.5536923789958588E-3</c:v>
                </c:pt>
                <c:pt idx="2">
                  <c:v>1.5618023878963648E-2</c:v>
                </c:pt>
                <c:pt idx="3">
                  <c:v>6.2262886147566813E-3</c:v>
                </c:pt>
                <c:pt idx="4">
                  <c:v>1.1134078918405252E-2</c:v>
                </c:pt>
                <c:pt idx="5">
                  <c:v>1.4034654226917654E-2</c:v>
                </c:pt>
                <c:pt idx="6">
                  <c:v>1.7298680867921721E-2</c:v>
                </c:pt>
                <c:pt idx="7">
                  <c:v>4.3896165160942718E-2</c:v>
                </c:pt>
                <c:pt idx="8">
                  <c:v>4.9809668778387411E-2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655-4070-832A-D14AFF3DE097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Лист1!$A$2:$A$10</c:f>
              <c:strCach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 1ПГ</c:v>
                </c:pt>
              </c:strCache>
            </c:strRef>
          </c:cat>
          <c:val>
            <c:numRef>
              <c:f>Лист1!$H$2:$H$10</c:f>
              <c:numCache>
                <c:formatCode>0%</c:formatCode>
                <c:ptCount val="9"/>
                <c:pt idx="0">
                  <c:v>8.3553761079347942E-3</c:v>
                </c:pt>
                <c:pt idx="1">
                  <c:v>6.1333974475305027E-3</c:v>
                </c:pt>
                <c:pt idx="2">
                  <c:v>7.345244762087616E-3</c:v>
                </c:pt>
                <c:pt idx="3">
                  <c:v>9.2837452479804343E-3</c:v>
                </c:pt>
                <c:pt idx="4">
                  <c:v>1.0299786817950879E-2</c:v>
                </c:pt>
                <c:pt idx="5">
                  <c:v>9.028317689578744E-3</c:v>
                </c:pt>
                <c:pt idx="6">
                  <c:v>9.4002260139313728E-3</c:v>
                </c:pt>
                <c:pt idx="7">
                  <c:v>9.0558965608814497E-3</c:v>
                </c:pt>
                <c:pt idx="8">
                  <c:v>7.8793841156848139E-3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C655-4070-832A-D14AFF3DE097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Лист1!$A$2:$A$10</c:f>
              <c:strCach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 1ПГ</c:v>
                </c:pt>
              </c:strCache>
            </c:strRef>
          </c:cat>
          <c:val>
            <c:numRef>
              <c:f>Лист1!$I$2:$I$10</c:f>
              <c:numCache>
                <c:formatCode>0%</c:formatCode>
                <c:ptCount val="9"/>
                <c:pt idx="0">
                  <c:v>2.690461971783607E-2</c:v>
                </c:pt>
                <c:pt idx="1">
                  <c:v>1.5746580069952078E-2</c:v>
                </c:pt>
                <c:pt idx="2">
                  <c:v>2.1299198547554628E-2</c:v>
                </c:pt>
                <c:pt idx="3">
                  <c:v>5.6861351189685758E-2</c:v>
                </c:pt>
                <c:pt idx="4">
                  <c:v>2.3050070707879618E-2</c:v>
                </c:pt>
                <c:pt idx="5">
                  <c:v>3.508503946217098E-2</c:v>
                </c:pt>
                <c:pt idx="6">
                  <c:v>4.009780629417483E-2</c:v>
                </c:pt>
                <c:pt idx="7">
                  <c:v>1.9574102879593009E-2</c:v>
                </c:pt>
                <c:pt idx="8">
                  <c:v>1.6150809326829663E-2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655-4070-832A-D14AFF3DE09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33903744"/>
        <c:axId val="33905280"/>
      </c:barChart>
      <c:catAx>
        <c:axId val="33903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905280"/>
        <c:crosses val="autoZero"/>
        <c:auto val="1"/>
        <c:lblAlgn val="ctr"/>
        <c:lblOffset val="100"/>
        <c:noMultiLvlLbl val="0"/>
      </c:catAx>
      <c:valAx>
        <c:axId val="33905280"/>
        <c:scaling>
          <c:orientation val="minMax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39037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804348191032991"/>
          <c:y val="0.19978953242324682"/>
          <c:w val="0.1835296540316344"/>
          <c:h val="0.6004206288852048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1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0.29272007908105074</c:v>
                </c:pt>
                <c:pt idx="1">
                  <c:v>0.42819309247195253</c:v>
                </c:pt>
                <c:pt idx="2">
                  <c:v>0.4382679126567528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4B8-41F7-9A4F-8E50A6C8123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9.1823794467760497E-2</c:v>
                </c:pt>
                <c:pt idx="1">
                  <c:v>8.8051338983213254E-2</c:v>
                </c:pt>
                <c:pt idx="2">
                  <c:v>9.1242278472413563E-2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4B8-41F7-9A4F-8E50A6C8123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8.1818471704731374E-2</c:v>
                </c:pt>
                <c:pt idx="1">
                  <c:v>6.0994245627868114E-2</c:v>
                </c:pt>
                <c:pt idx="2">
                  <c:v>6.8167356044677968E-2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4B8-41F7-9A4F-8E50A6C8123D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7.3270163337691291E-2</c:v>
                </c:pt>
                <c:pt idx="1">
                  <c:v>5.8618302745407247E-2</c:v>
                </c:pt>
                <c:pt idx="2">
                  <c:v>6.1300277871832405E-2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4B8-41F7-9A4F-8E50A6C8123D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5.4562000377744474E-2</c:v>
                </c:pt>
                <c:pt idx="1">
                  <c:v>5.5219492192211513E-2</c:v>
                </c:pt>
                <c:pt idx="2">
                  <c:v>7.4886212237064875E-2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4B8-41F7-9A4F-8E50A6C8123D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0.40580549103102165</c:v>
                </c:pt>
                <c:pt idx="1">
                  <c:v>0.3089235279793473</c:v>
                </c:pt>
                <c:pt idx="2">
                  <c:v>0.26613596271725837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14B8-41F7-9A4F-8E50A6C8123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3588736"/>
        <c:axId val="33590272"/>
      </c:barChart>
      <c:catAx>
        <c:axId val="335887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3590272"/>
        <c:crosses val="autoZero"/>
        <c:auto val="1"/>
        <c:lblAlgn val="ctr"/>
        <c:lblOffset val="100"/>
        <c:noMultiLvlLbl val="0"/>
      </c:catAx>
      <c:valAx>
        <c:axId val="3359027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358873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339725476899168"/>
          <c:y val="5.7163275071341856E-2"/>
          <c:w val="0.49596679601652732"/>
          <c:h val="0.7255757702500299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0.24292625135748841</c:v>
                </c:pt>
                <c:pt idx="1">
                  <c:v>0.38674786407656242</c:v>
                </c:pt>
                <c:pt idx="2">
                  <c:v>0.36209353539372685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5EF-4974-8AFA-D3EBE13833E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8.8207128048178499E-2</c:v>
                </c:pt>
                <c:pt idx="1">
                  <c:v>9.4067037767917236E-2</c:v>
                </c:pt>
                <c:pt idx="2">
                  <c:v>9.9958558879970391E-2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5EF-4974-8AFA-D3EBE13833E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8.5225589890413664E-2</c:v>
                </c:pt>
                <c:pt idx="1">
                  <c:v>6.1675430891897746E-2</c:v>
                </c:pt>
                <c:pt idx="2">
                  <c:v>7.0009844372880617E-2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5EF-4974-8AFA-D3EBE13833E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5.025668871556916E-2</c:v>
                </c:pt>
                <c:pt idx="1">
                  <c:v>5.3960726385070781E-2</c:v>
                </c:pt>
                <c:pt idx="2">
                  <c:v>7.7123612763394953E-2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5EF-4974-8AFA-D3EBE13833E4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4.8691874814887945E-2</c:v>
                </c:pt>
                <c:pt idx="1">
                  <c:v>4.5056292561625244E-2</c:v>
                </c:pt>
                <c:pt idx="2">
                  <c:v>5.8841935221341478E-2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5EF-4974-8AFA-D3EBE13833E4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0.48469246717346237</c:v>
                </c:pt>
                <c:pt idx="1">
                  <c:v>0.35849264831692662</c:v>
                </c:pt>
                <c:pt idx="2">
                  <c:v>0.33197251336868561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5EF-4974-8AFA-D3EBE13833E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4719232"/>
        <c:axId val="34720768"/>
      </c:barChart>
      <c:catAx>
        <c:axId val="34719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4720768"/>
        <c:crosses val="autoZero"/>
        <c:auto val="1"/>
        <c:lblAlgn val="ctr"/>
        <c:lblOffset val="100"/>
        <c:noMultiLvlLbl val="0"/>
      </c:catAx>
      <c:valAx>
        <c:axId val="3472076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47192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685825610738934"/>
          <c:y val="0.18366028251299282"/>
          <c:w val="0.29135393772990725"/>
          <c:h val="0.52300101441759628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Потенциальный охват (%)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uk-UA" sz="1400" dirty="0">
              <a:solidFill>
                <a:schemeClr val="bg1">
                  <a:lumMod val="50000"/>
                </a:schemeClr>
              </a:solidFill>
            </a:rPr>
            <a:t>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0.40606</cdr:x>
      <cdr:y>0.01301</cdr:y>
    </cdr:from>
    <cdr:to>
      <cdr:x>0.80345</cdr:x>
      <cdr:y>0.08708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44216" y="51536"/>
          <a:ext cx="1902713" cy="293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0.31582</cdr:x>
      <cdr:y>0.01301</cdr:y>
    </cdr:from>
    <cdr:to>
      <cdr:x>0.71321</cdr:x>
      <cdr:y>0.08708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12168" y="51536"/>
          <a:ext cx="1902713" cy="293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Средняя стоимость тысячи контактов (</a:t>
          </a:r>
          <a:r>
            <a:rPr lang="ru-RU" sz="1200" dirty="0" err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грн</a:t>
          </a:r>
          <a:r>
            <a:rPr lang="ru-RU" sz="12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)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0.11387</cdr:x>
      <cdr:y>0.65588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968745" y="968745"/>
          <a:ext cx="2465810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000" dirty="0">
              <a:solidFill>
                <a:schemeClr val="bg1">
                  <a:lumMod val="50000"/>
                </a:schemeClr>
              </a:solidFill>
            </a:rPr>
            <a:t>Среднее к-во контактов носителя за </a:t>
          </a:r>
          <a:r>
            <a:rPr lang="ru-RU" sz="10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месяц</a:t>
          </a:r>
          <a:r>
            <a:rPr lang="ru-RU" sz="1000" dirty="0">
              <a:solidFill>
                <a:schemeClr val="bg1">
                  <a:lumMod val="50000"/>
                </a:schemeClr>
              </a:solidFill>
            </a:rPr>
            <a:t> (</a:t>
          </a:r>
          <a:r>
            <a:rPr lang="ru-RU" sz="1000" dirty="0" err="1">
              <a:solidFill>
                <a:schemeClr val="bg1">
                  <a:lumMod val="50000"/>
                </a:schemeClr>
              </a:solidFill>
            </a:rPr>
            <a:t>тыс</a:t>
          </a:r>
          <a:r>
            <a:rPr lang="ru-RU" sz="1000" dirty="0">
              <a:solidFill>
                <a:schemeClr val="bg1">
                  <a:lumMod val="50000"/>
                </a:schemeClr>
              </a:solidFill>
            </a:rPr>
            <a:t>)</a:t>
          </a:r>
        </a:p>
      </cdr:txBody>
    </cdr:sp>
  </cdr:relSizeAnchor>
  <cdr:relSizeAnchor xmlns:cdr="http://schemas.openxmlformats.org/drawingml/2006/chartDrawing">
    <cdr:from>
      <cdr:x>0.88613</cdr:x>
      <cdr:y>0.02782</cdr:y>
    </cdr:from>
    <cdr:to>
      <cdr:x>1</cdr:x>
      <cdr:y>0.68371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3058363" y="1164809"/>
          <a:ext cx="2634418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>
              <a:solidFill>
                <a:schemeClr val="bg1">
                  <a:lumMod val="50000"/>
                </a:schemeClr>
              </a:solidFill>
            </a:rPr>
            <a:t>Средняя стоимость тысячи контактов (</a:t>
          </a:r>
          <a:r>
            <a:rPr lang="ru-RU" sz="1000" dirty="0" err="1">
              <a:solidFill>
                <a:schemeClr val="bg1">
                  <a:lumMod val="50000"/>
                </a:schemeClr>
              </a:solidFill>
            </a:rPr>
            <a:t>грн</a:t>
          </a:r>
          <a:r>
            <a:rPr lang="ru-RU" sz="1000" dirty="0">
              <a:solidFill>
                <a:schemeClr val="bg1">
                  <a:lumMod val="50000"/>
                </a:schemeClr>
              </a:solidFill>
            </a:rPr>
            <a:t>)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0.06173</cdr:x>
      <cdr:y>0</cdr:y>
    </cdr:from>
    <cdr:to>
      <cdr:x>0.1358</cdr:x>
      <cdr:y>0.86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972120" y="469829"/>
          <a:ext cx="3096344" cy="432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indent="0"/>
          <a:r>
            <a:rPr lang="ru-RU" sz="1100" dirty="0">
              <a:latin typeface="Arial" pitchFamily="34" charset="0"/>
              <a:ea typeface="+mn-ea"/>
              <a:cs typeface="Arial" pitchFamily="34" charset="0"/>
            </a:rPr>
            <a:t>Месячная динамика бюджетов ( млн. грн. ) </a:t>
          </a:r>
        </a:p>
      </cdr:txBody>
    </cdr:sp>
  </cdr:relSizeAnchor>
  <cdr:relSizeAnchor xmlns:cdr="http://schemas.openxmlformats.org/drawingml/2006/chartDrawing">
    <cdr:from>
      <cdr:x>0.90476</cdr:x>
      <cdr:y>0</cdr:y>
    </cdr:from>
    <cdr:to>
      <cdr:x>0.97884</cdr:x>
      <cdr:y>0.86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3945016" y="1332131"/>
          <a:ext cx="3096344" cy="4320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dirty="0">
              <a:latin typeface="Arial" pitchFamily="34" charset="0"/>
              <a:cs typeface="Arial" pitchFamily="34" charset="0"/>
            </a:rPr>
            <a:t>Месячная разница бюджетов  ( млн. грн. ) 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>
              <a:solidFill>
                <a:schemeClr val="bg1">
                  <a:lumMod val="50000"/>
                </a:schemeClr>
              </a:solidFill>
            </a:rPr>
            <a:t>Доля </a:t>
          </a: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r>
            <a:rPr lang="uk-UA" sz="1400" dirty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>
              <a:solidFill>
                <a:schemeClr val="bg1">
                  <a:lumMod val="50000"/>
                </a:schemeClr>
              </a:solidFill>
            </a:rPr>
            <a:t>Доля </a:t>
          </a: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Бюджет</a:t>
          </a:r>
          <a:r>
            <a:rPr lang="uk-UA" sz="1400" dirty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uk-UA" sz="1400" dirty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 </a:t>
          </a:r>
          <a:endParaRPr lang="ru-RU" sz="14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DAEA0-6E84-4CCC-A35D-65D1C9AFF7B8}" type="datetimeFigureOut">
              <a:rPr lang="ru-RU" smtClean="0"/>
              <a:pPr/>
              <a:t>22.09.2017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885CD-6E8C-4B0D-93FD-74442199A0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970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Обновление по материалам </a:t>
            </a:r>
            <a:r>
              <a:rPr lang="en-US" dirty="0"/>
              <a:t>http://www.adcoalition.org.ua/adv/statistics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174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2350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/>
              <a:t> </a:t>
            </a: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/>
              <a:t> 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822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/>
              <a:t> </a:t>
            </a: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4960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/>
              <a:t> </a:t>
            </a: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6578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5981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8238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2396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8503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292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708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708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+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841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28860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7864" y="915566"/>
            <a:ext cx="4966320" cy="1152128"/>
          </a:xfrm>
        </p:spPr>
        <p:txBody>
          <a:bodyPr/>
          <a:lstStyle>
            <a:lvl1pPr algn="l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2139702"/>
            <a:ext cx="32004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51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8611"/>
            <a:ext cx="9144000" cy="495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081"/>
            <a:ext cx="8229600" cy="857250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228184" y="4779402"/>
            <a:ext cx="981472" cy="273844"/>
          </a:xfrm>
        </p:spPr>
        <p:txBody>
          <a:bodyPr/>
          <a:lstStyle/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9592" cy="862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7241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7EC87-94D2-41B2-A32D-1E61F71FB7AA}" type="datetimeFigureOut">
              <a:rPr lang="ru-RU" smtClean="0"/>
              <a:pPr/>
              <a:t>22.09.2017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95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в Украине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2571750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32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Первое</a:t>
            </a:r>
            <a:r>
              <a:rPr lang="uk-UA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полугодие</a:t>
            </a:r>
            <a:r>
              <a:rPr lang="uk-UA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r>
              <a:rPr lang="ru-RU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</a:t>
            </a:r>
            <a:endParaRPr lang="uk-UA" sz="3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92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первого полугодия 2017 года.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813531291"/>
              </p:ext>
            </p:extLst>
          </p:nvPr>
        </p:nvGraphicFramePr>
        <p:xfrm>
          <a:off x="2411760" y="1192787"/>
          <a:ext cx="475252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55776" y="4734218"/>
            <a:ext cx="46085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2017, формат </a:t>
            </a:r>
            <a:r>
              <a:rPr lang="ru-RU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скролл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все размеры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39952" y="793489"/>
            <a:ext cx="796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Скролл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93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носителей  </a:t>
            </a:r>
            <a:endParaRPr lang="ru-RU" dirty="0"/>
          </a:p>
        </p:txBody>
      </p:sp>
      <p:sp>
        <p:nvSpPr>
          <p:cNvPr id="4" name="Подзаголовок 6"/>
          <p:cNvSpPr txBox="1">
            <a:spLocks/>
          </p:cNvSpPr>
          <p:nvPr/>
        </p:nvSpPr>
        <p:spPr>
          <a:xfrm>
            <a:off x="6588224" y="1851670"/>
            <a:ext cx="2431143" cy="1218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Каждый носитель генерирует количество контактов,  эквивалентное населению среднего города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27784" y="4705855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июнь</a:t>
            </a:r>
            <a:r>
              <a:rPr lang="uk-UA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(среднемесячные)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265132293"/>
              </p:ext>
            </p:extLst>
          </p:nvPr>
        </p:nvGraphicFramePr>
        <p:xfrm>
          <a:off x="161588" y="1158748"/>
          <a:ext cx="6742620" cy="3579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642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Товарные группы: затраты на наружную рекламу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27784" y="4695263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574" y="862331"/>
            <a:ext cx="7030305" cy="3293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32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Основные рекламодатели: </a:t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dirty="0">
                <a:latin typeface="Arial" pitchFamily="34" charset="0"/>
                <a:cs typeface="Arial" pitchFamily="34" charset="0"/>
              </a:rPr>
              <a:t>затраты на наружную рекламу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27784" y="4705789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200" y="864000"/>
            <a:ext cx="7153332" cy="329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61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081"/>
            <a:ext cx="8064896" cy="857250"/>
          </a:xfrm>
        </p:spPr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Основные торговые марки: затраты на наружную рекламу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27784" y="4705789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1200" y="864000"/>
            <a:ext cx="7131980" cy="329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42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Сезонность затрат в наружной рекламе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27784" y="4705789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630832240"/>
              </p:ext>
            </p:extLst>
          </p:nvPr>
        </p:nvGraphicFramePr>
        <p:xfrm>
          <a:off x="3203848" y="862331"/>
          <a:ext cx="583264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759" y="1707654"/>
            <a:ext cx="2668575" cy="15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91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Распределение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проданных рекламных поверхностей по основным городам Украины. ТОП-10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254183966"/>
              </p:ext>
            </p:extLst>
          </p:nvPr>
        </p:nvGraphicFramePr>
        <p:xfrm>
          <a:off x="4535488" y="84355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05789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668494040"/>
              </p:ext>
            </p:extLst>
          </p:nvPr>
        </p:nvGraphicFramePr>
        <p:xfrm>
          <a:off x="107504" y="85848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8921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операторам Украины. Все носители. ТОП-10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846680803"/>
              </p:ext>
            </p:extLst>
          </p:nvPr>
        </p:nvGraphicFramePr>
        <p:xfrm>
          <a:off x="179387" y="792022"/>
          <a:ext cx="4395375" cy="3867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83526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754097570"/>
              </p:ext>
            </p:extLst>
          </p:nvPr>
        </p:nvGraphicFramePr>
        <p:xfrm>
          <a:off x="4283969" y="792022"/>
          <a:ext cx="4860032" cy="3867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5022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ператорам</a:t>
            </a:r>
            <a:r>
              <a:rPr lang="ru-RU" dirty="0">
                <a:latin typeface="Arial" pitchFamily="34" charset="0"/>
                <a:cs typeface="Arial" pitchFamily="34" charset="0"/>
              </a:rPr>
              <a:t> Украины. 6х3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47063902"/>
              </p:ext>
            </p:extLst>
          </p:nvPr>
        </p:nvGraphicFramePr>
        <p:xfrm>
          <a:off x="-324543" y="771550"/>
          <a:ext cx="4899306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2369442143"/>
              </p:ext>
            </p:extLst>
          </p:nvPr>
        </p:nvGraphicFramePr>
        <p:xfrm>
          <a:off x="4283969" y="771550"/>
          <a:ext cx="486003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18800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</a:t>
            </a:r>
            <a:r>
              <a:rPr lang="uk-UA" dirty="0" err="1">
                <a:latin typeface="Arial" pitchFamily="34" charset="0"/>
                <a:cs typeface="Arial" pitchFamily="34" charset="0"/>
              </a:rPr>
              <a:t>ператорам</a:t>
            </a:r>
            <a:r>
              <a:rPr lang="ru-RU" dirty="0">
                <a:latin typeface="Arial" pitchFamily="34" charset="0"/>
                <a:cs typeface="Arial" pitchFamily="34" charset="0"/>
              </a:rPr>
              <a:t> Украины. 1,2х1,8. ТОП-5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137053359"/>
              </p:ext>
            </p:extLst>
          </p:nvPr>
        </p:nvGraphicFramePr>
        <p:xfrm>
          <a:off x="4355976" y="720014"/>
          <a:ext cx="478802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889798793"/>
              </p:ext>
            </p:extLst>
          </p:nvPr>
        </p:nvGraphicFramePr>
        <p:xfrm>
          <a:off x="-108520" y="720014"/>
          <a:ext cx="478802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5447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4647436"/>
              </p:ext>
            </p:extLst>
          </p:nvPr>
        </p:nvGraphicFramePr>
        <p:xfrm>
          <a:off x="92365" y="987574"/>
          <a:ext cx="4400123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7798121"/>
              </p:ext>
            </p:extLst>
          </p:nvPr>
        </p:nvGraphicFramePr>
        <p:xfrm>
          <a:off x="4492488" y="987574"/>
          <a:ext cx="4400123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78884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ВРК (</a:t>
            </a:r>
            <a:r>
              <a:rPr lang="en-US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http://www.adcoalition.org.ua/</a:t>
            </a:r>
            <a:r>
              <a:rPr lang="ru-RU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212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Источники данных</a:t>
            </a:r>
            <a:endParaRPr lang="ru-RU" dirty="0"/>
          </a:p>
        </p:txBody>
      </p:sp>
      <p:pic>
        <p:nvPicPr>
          <p:cNvPr id="1026" name="Picture 2" descr="C:\Users\User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87574"/>
            <a:ext cx="1953574" cy="61155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483768" y="915566"/>
            <a:ext cx="6660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Consulting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‒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официальный исследователь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ТОП-24 городов, население в возрасте 18+ лет.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www.doors-c.com.ua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User\Desktop\tns-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2643758"/>
            <a:ext cx="668179" cy="668179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483768" y="2571750"/>
            <a:ext cx="66602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Украина (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Украина).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города 50 000+, население в возрасте 12-65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Выборочная совокупность: 5 000 респондентов в 1 волну исследования.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4 раза в год.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www.tns-ua.com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28" name="Picture 4" descr="C:\Users\User\Desktop\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3507854"/>
            <a:ext cx="1112688" cy="10957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483768" y="3651870"/>
            <a:ext cx="6552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«Всеукраинская рекламная коалиция»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www.adcoalition.org.ua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C:\Users\User\Desktop\middle_image_1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1707654"/>
            <a:ext cx="1528884" cy="84938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483768" y="1779662"/>
            <a:ext cx="6660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Коммуникационный</a:t>
            </a:r>
            <a:r>
              <a:rPr lang="uk-UA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Альянс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‒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официальный </a:t>
            </a:r>
            <a:r>
              <a:rPr lang="ru-RU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мониторист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мониторинга: ТОП-46 городов, население в возрасте 18+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1 раз в месяц.</a:t>
            </a:r>
          </a:p>
        </p:txBody>
      </p:sp>
    </p:spTree>
    <p:extLst>
      <p:ext uri="{BB962C8B-B14F-4D97-AF65-F5344CB8AC3E}">
        <p14:creationId xmlns:p14="http://schemas.microsoft.com/office/powerpoint/2010/main" val="268178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851670"/>
            <a:ext cx="6357392" cy="857250"/>
          </a:xfrm>
        </p:spPr>
        <p:txBody>
          <a:bodyPr>
            <a:noAutofit/>
          </a:bodyPr>
          <a:lstStyle/>
          <a:p>
            <a:r>
              <a:rPr lang="ru-RU" sz="4400" dirty="0">
                <a:latin typeface="Arial" pitchFamily="34" charset="0"/>
                <a:cs typeface="Arial" pitchFamily="34" charset="0"/>
              </a:rPr>
              <a:t>БЛАГОДАРИМ ЗА ВНИМАНИЕ! </a:t>
            </a:r>
          </a:p>
        </p:txBody>
      </p:sp>
    </p:spTree>
    <p:extLst>
      <p:ext uri="{BB962C8B-B14F-4D97-AF65-F5344CB8AC3E}">
        <p14:creationId xmlns:p14="http://schemas.microsoft.com/office/powerpoint/2010/main" val="66594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Проникновение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050155378"/>
              </p:ext>
            </p:extLst>
          </p:nvPr>
        </p:nvGraphicFramePr>
        <p:xfrm>
          <a:off x="323528" y="987574"/>
          <a:ext cx="4915272" cy="3579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и ТВ – по прежнему остаются наиболее </a:t>
            </a:r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охватообразующими</a:t>
            </a: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медиа каналами.</a:t>
            </a:r>
            <a:b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Позиции Интернета сильны по молодежным аудиториям. По общей аудитории ‒ охват на уровне 60% </a:t>
            </a:r>
          </a:p>
          <a:p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05855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Украина ' 201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+ 201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Украина, использование медиа не менее 1 раза в месяц </a:t>
            </a:r>
          </a:p>
        </p:txBody>
      </p:sp>
    </p:spTree>
    <p:extLst>
      <p:ext uri="{BB962C8B-B14F-4D97-AF65-F5344CB8AC3E}">
        <p14:creationId xmlns:p14="http://schemas.microsoft.com/office/powerpoint/2010/main" val="31174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медиа  </a:t>
            </a:r>
            <a:endParaRPr lang="ru-RU" dirty="0"/>
          </a:p>
        </p:txBody>
      </p:sp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реклама, интернет и радио – наиболее дешевые с точки зрения цены за контакт медиа для широкой аудитории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83768" y="4776702"/>
            <a:ext cx="45365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</a:t>
            </a:r>
            <a:r>
              <a:rPr lang="ru-RU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ИКНР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расчет по аудитории 18+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19909" y="699542"/>
            <a:ext cx="4732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1100" b="0" i="0" u="none" strike="noStrike" kern="1200" baseline="0">
                <a:solidFill>
                  <a:prstClr val="white">
                    <a:lumMod val="50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100" dirty="0">
                <a:solidFill>
                  <a:prstClr val="white">
                    <a:lumMod val="50000"/>
                  </a:prstClr>
                </a:solidFill>
              </a:rPr>
              <a:t>1000</a:t>
            </a:r>
            <a:endParaRPr lang="uk-UA" sz="1100" dirty="0">
              <a:solidFill>
                <a:prstClr val="white">
                  <a:lumMod val="50000"/>
                </a:prstClr>
              </a:solidFill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931594839"/>
              </p:ext>
            </p:extLst>
          </p:nvPr>
        </p:nvGraphicFramePr>
        <p:xfrm>
          <a:off x="304800" y="555527"/>
          <a:ext cx="5203304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7683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форматов по итогам первого полугодия 2017 года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943193272"/>
              </p:ext>
            </p:extLst>
          </p:nvPr>
        </p:nvGraphicFramePr>
        <p:xfrm>
          <a:off x="323528" y="1320800"/>
          <a:ext cx="4536504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5076056" y="1494442"/>
            <a:ext cx="3658262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Щитовые конструкции ‒ по прежнему основной формат для украинского рынка </a:t>
            </a:r>
          </a:p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Сити-лайт</a:t>
            </a: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второй в количественном выражении. Отстает от призм при пересчете контактов из-за сосредоточения в отделении от транспортных потоков и меньшей площади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76702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2017 </a:t>
            </a:r>
          </a:p>
        </p:txBody>
      </p:sp>
    </p:spTree>
    <p:extLst>
      <p:ext uri="{BB962C8B-B14F-4D97-AF65-F5344CB8AC3E}">
        <p14:creationId xmlns:p14="http://schemas.microsoft.com/office/powerpoint/2010/main" val="49260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Динамика роста доли рекламных поверхностей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672344880"/>
              </p:ext>
            </p:extLst>
          </p:nvPr>
        </p:nvGraphicFramePr>
        <p:xfrm>
          <a:off x="92264" y="1203325"/>
          <a:ext cx="4767768" cy="3265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13688701"/>
              </p:ext>
            </p:extLst>
          </p:nvPr>
        </p:nvGraphicFramePr>
        <p:xfrm>
          <a:off x="4679915" y="1201604"/>
          <a:ext cx="4467605" cy="3265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59632" y="851537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Количество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12160" y="843558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Бюджет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27784" y="4783526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2017</a:t>
            </a:r>
          </a:p>
        </p:txBody>
      </p:sp>
    </p:spTree>
    <p:extLst>
      <p:ext uri="{BB962C8B-B14F-4D97-AF65-F5344CB8AC3E}">
        <p14:creationId xmlns:p14="http://schemas.microsoft.com/office/powerpoint/2010/main" val="208314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первого полугодия 2017 года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174082675"/>
              </p:ext>
            </p:extLst>
          </p:nvPr>
        </p:nvGraphicFramePr>
        <p:xfrm>
          <a:off x="255494" y="1188081"/>
          <a:ext cx="4860032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97174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2017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1150" y="891779"/>
            <a:ext cx="13613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Все носители </a:t>
            </a:r>
          </a:p>
        </p:txBody>
      </p:sp>
      <p:sp>
        <p:nvSpPr>
          <p:cNvPr id="8" name="Подзаголовок 6"/>
          <p:cNvSpPr txBox="1">
            <a:spLocks/>
          </p:cNvSpPr>
          <p:nvPr/>
        </p:nvSpPr>
        <p:spPr>
          <a:xfrm>
            <a:off x="5436096" y="1446923"/>
            <a:ext cx="3586254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Киев – основа рынка наружной рекламы в количественном, бюджетном и качественном выражении</a:t>
            </a:r>
          </a:p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Соотношение между контактами и бюджетами свидетельствует о взвешенном подходе к ценообразованию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12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первого полугодия 2017 года.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444075328"/>
              </p:ext>
            </p:extLst>
          </p:nvPr>
        </p:nvGraphicFramePr>
        <p:xfrm>
          <a:off x="0" y="1059584"/>
          <a:ext cx="4727470" cy="3875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52000" y="862331"/>
            <a:ext cx="5357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Щит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012160" y="862331"/>
            <a:ext cx="8194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Призма</a:t>
            </a: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504736844"/>
              </p:ext>
            </p:extLst>
          </p:nvPr>
        </p:nvGraphicFramePr>
        <p:xfrm>
          <a:off x="4644008" y="1057971"/>
          <a:ext cx="4788024" cy="3875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90350"/>
            <a:ext cx="46805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2017, размер 6х3 </a:t>
            </a:r>
          </a:p>
        </p:txBody>
      </p:sp>
    </p:spTree>
    <p:extLst>
      <p:ext uri="{BB962C8B-B14F-4D97-AF65-F5344CB8AC3E}">
        <p14:creationId xmlns:p14="http://schemas.microsoft.com/office/powerpoint/2010/main" val="32775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первого полугодия 2017 года.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517843466"/>
              </p:ext>
            </p:extLst>
          </p:nvPr>
        </p:nvGraphicFramePr>
        <p:xfrm>
          <a:off x="-52606" y="1131590"/>
          <a:ext cx="5185203" cy="3528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00926"/>
            <a:ext cx="43924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2017, размеры 1,2х1,8 форматов сити-</a:t>
            </a:r>
            <a:r>
              <a:rPr lang="ru-RU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лайт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лайтбокс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все размеры </a:t>
            </a:r>
            <a:r>
              <a:rPr lang="ru-RU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бэклайтов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03885" y="852657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Сити-лай</a:t>
            </a:r>
            <a:r>
              <a:rPr lang="ru-RU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т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84168" y="915566"/>
            <a:ext cx="8615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Бэклайт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208031100"/>
              </p:ext>
            </p:extLst>
          </p:nvPr>
        </p:nvGraphicFramePr>
        <p:xfrm>
          <a:off x="4427984" y="1203325"/>
          <a:ext cx="4589110" cy="329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7623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11730</TotalTime>
  <Words>738</Words>
  <Application>Microsoft Office PowerPoint</Application>
  <PresentationFormat>Экран (16:9)</PresentationFormat>
  <Paragraphs>152</Paragraphs>
  <Slides>21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Наружная реклама в Украине</vt:lpstr>
      <vt:lpstr>Динамика медиарынка </vt:lpstr>
      <vt:lpstr>Проникновение </vt:lpstr>
      <vt:lpstr>Средняя стоимость тысячи контактов медиа  </vt:lpstr>
      <vt:lpstr>Доли основных форматов по итогам первого полугодия 2017 года</vt:lpstr>
      <vt:lpstr>Динамика роста доли рекламных поверхностей</vt:lpstr>
      <vt:lpstr>Доли основных городов по итогам первого полугодия 2017 года</vt:lpstr>
      <vt:lpstr>Доли основных городов по итогам первого полугодия 2017 года. Основные форматы </vt:lpstr>
      <vt:lpstr>Доли основных городов по итогам первого полугодия 2017 года. Основные форматы</vt:lpstr>
      <vt:lpstr>Доли основных городов по итогам первого полугодия 2017 года. Основные форматы</vt:lpstr>
      <vt:lpstr>Средняя стоимость тысячи контактов носителей  </vt:lpstr>
      <vt:lpstr>Товарные группы: затраты на наружную рекламу </vt:lpstr>
      <vt:lpstr>Основные рекламодатели:  затраты на наружную рекламу </vt:lpstr>
      <vt:lpstr>Основные торговые марки: затраты на наружную рекламу </vt:lpstr>
      <vt:lpstr>Сезонность затрат в наружной рекламе</vt:lpstr>
      <vt:lpstr>Распределение проданных рекламных поверхностей по основным городам Украины. ТОП-10</vt:lpstr>
      <vt:lpstr>Распределение рекламных поверхностей по основным операторам Украины. Все носители. ТОП-10</vt:lpstr>
      <vt:lpstr>Распределение рекламных поверхностей по основным операторам Украины. 6х3</vt:lpstr>
      <vt:lpstr>Распределение рекламных поверхностей по основным операторам Украины. 1,2х1,8. ТОП-5</vt:lpstr>
      <vt:lpstr>Источники данных</vt:lpstr>
      <vt:lpstr>БЛАГОДАРИМ ЗА ВНИМАНИЕ! </vt:lpstr>
    </vt:vector>
  </TitlesOfParts>
  <Company>ДП "ССМ"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Andrey Rybkin</dc:creator>
  <cp:lastModifiedBy>Лазарев Игорь</cp:lastModifiedBy>
  <cp:revision>449</cp:revision>
  <cp:lastPrinted>2015-01-30T16:39:30Z</cp:lastPrinted>
  <dcterms:created xsi:type="dcterms:W3CDTF">2014-08-08T10:27:35Z</dcterms:created>
  <dcterms:modified xsi:type="dcterms:W3CDTF">2017-09-22T11:59:12Z</dcterms:modified>
</cp:coreProperties>
</file>